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0" r:id="rId1"/>
  </p:sldMasterIdLst>
  <p:notesMasterIdLst>
    <p:notesMasterId r:id="rId19"/>
  </p:notesMasterIdLst>
  <p:handoutMasterIdLst>
    <p:handoutMasterId r:id="rId20"/>
  </p:handoutMasterIdLst>
  <p:sldIdLst>
    <p:sldId id="353" r:id="rId2"/>
    <p:sldId id="355" r:id="rId3"/>
    <p:sldId id="357" r:id="rId4"/>
    <p:sldId id="356" r:id="rId5"/>
    <p:sldId id="360" r:id="rId6"/>
    <p:sldId id="359" r:id="rId7"/>
    <p:sldId id="358" r:id="rId8"/>
    <p:sldId id="361" r:id="rId9"/>
    <p:sldId id="366" r:id="rId10"/>
    <p:sldId id="367" r:id="rId11"/>
    <p:sldId id="362" r:id="rId12"/>
    <p:sldId id="363" r:id="rId13"/>
    <p:sldId id="368" r:id="rId14"/>
    <p:sldId id="370" r:id="rId15"/>
    <p:sldId id="365" r:id="rId16"/>
    <p:sldId id="369" r:id="rId17"/>
    <p:sldId id="371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  <a:srgbClr val="88CB1B"/>
    <a:srgbClr val="73AC17"/>
    <a:srgbClr val="7DB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19" autoAdjust="0"/>
    <p:restoredTop sz="94660"/>
  </p:normalViewPr>
  <p:slideViewPr>
    <p:cSldViewPr>
      <p:cViewPr varScale="1">
        <p:scale>
          <a:sx n="66" d="100"/>
          <a:sy n="66" d="100"/>
        </p:scale>
        <p:origin x="324" y="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026" y="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92CAE9C-F695-492D-B5D8-B72219B510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2103CEF-FC62-44B0-83A5-BB53F0EE70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A7BF5-3237-499E-AD03-78C212F4D4A7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8AC1E6-80DF-4A58-976F-B81316849E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B46084-D4D1-4BCD-ACE5-365E304A6E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27857-90BF-46B1-A849-C7C507DB1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16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89CDD-ADFC-4CFC-A9A1-57787038BB5A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536ED-1E5A-4D04-81E2-30B8EE40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58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13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525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243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536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12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3344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659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23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8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47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20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40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59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09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48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53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924563-4301-4CE6-A12B-C7C187EA2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FBC2199-CB40-4AEF-B6CE-B1A979D05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26F512-3D2E-4B19-AFB8-8697C7E03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C1E132-39AB-4504-8DCE-29D936D68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C56C41-C04D-4FFE-ABAC-422931AC2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2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8ADA4B-3D16-4307-8688-A9117A3CD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6CCB43-668D-4F68-9B28-1F0FE18D7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543787-33E0-47E3-B4B9-73C8A109F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EB39DA-C641-4EAB-80E0-DFA7BB6E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366A48-CCF5-4B93-A950-C34631DC9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8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E946B73-E790-4C6F-8E30-A86DFC2952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B2D3B-F275-4AF5-8F39-41C7E9E96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84BBAE-06F9-405F-8CD2-6C2A81C6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1B1262-A6AF-4165-85A8-AF03E917C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5FA4B6-5191-4BDB-B959-3826B9E80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24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9B7FAC-2689-4DB2-AAA2-7F33ABC02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6CEF86-7E40-49B4-B6AF-43E2E9715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8A2FA8-F07C-4B38-9E77-F0947CC03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ADC99C-74B9-4B39-AF80-B4D9F58F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BE741A-1EB8-483D-A396-55FCB446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5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ED57C-314C-4F61-B885-97BCAA08C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8D2A73-C006-40EE-B5B3-D0A4DA350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722F56-8A03-4D12-A878-2A3B00226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287E29-DBD0-4B86-9F2D-4EE68B731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7AFC33-8679-4831-827B-939D5A45D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2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BD0E64-E091-4FA4-A306-672C11318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4C0949-6AE0-4BD2-AF08-028D0CAB7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3616FC-B5B5-4983-8ADD-7033703DC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A8E074-0560-4E22-931A-D28D1224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DD25B7-3015-4EBC-A3E3-C7D7B626F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8DAB84-4583-4E78-AF03-5DFE46440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7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1BA84-DF9C-4BD8-AA97-7CABC2C0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F8861C-10EF-4100-8628-96AB95679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F06E4E-23C6-402C-B7AF-0C5947C30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0B7A9A-B167-4E7C-A19D-CCC048275A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B3FE2D-B634-4415-84EE-23EB16CD9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AF41210-C1A3-4B2E-ABEA-04FDC4D81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D818A49-E2DC-42BD-9B4F-0E842BFF6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9096BE9-071E-497B-83DA-3BD93B3DF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6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96469-9360-4698-BF15-606222EE6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3EDC7D9-F6D7-47C9-A0A3-97C0E5F0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5F766A1-84B7-4B96-8EB0-828FCAEB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263F83E-EC08-473C-8BE8-DD6A1964B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6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DBD9C29-89E4-4DF4-8E58-068C74CF7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10BE02-1986-48AE-83BF-AABC62028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5E9D0E-463F-46DC-986F-4872343C0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0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8F6323-8B66-468A-BBB7-D8819A91C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F1C327-EA87-4D9A-A762-5454826B9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622F1A-4338-4D20-A892-AD8F30E72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43D6A4-48AE-49EF-9005-E3D541CFC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B06174-0555-4AFC-BB26-115045484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5C22D0-EB5B-4A2C-BB32-220441491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1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937AC-0011-4C2E-87B9-CD356F6E9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8FD8AB9-1DC6-4902-BFC1-DA8D858F94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63BD3D-9183-431F-AF3C-A6A45F81D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8B0D4D-B6D3-4FE9-9A8F-34645D336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CCD178-7CFB-4DB0-A82C-6D578028C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44B514-2477-498B-91C7-5504966CF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8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D5F4536-DA7B-4BF2-BBD9-EAEEFB796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D63E2E-9367-4F8A-B53E-B068512D0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1DFE16-DDFD-4637-B41B-EA31BD691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CCFAA6-F67C-41E8-AF6D-64C2121D11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2CD9F9-CF8C-40DD-88C0-6B417CFC51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26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</a:t>
            </a:fld>
            <a:endParaRPr lang="en-US" sz="1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/>
              <p:nvPr/>
            </p:nvSpPr>
            <p:spPr>
              <a:xfrm>
                <a:off x="228601" y="762000"/>
                <a:ext cx="8686800" cy="3682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Aft>
                    <a:spcPts val="600"/>
                  </a:spcAft>
                  <a:buAutoNum type="arabicParenR"/>
                </a:pPr>
                <a:r>
                  <a:rPr lang="fr-FR" dirty="0">
                    <a:solidFill>
                      <a:srgbClr val="0000FF"/>
                    </a:solidFill>
                  </a:rPr>
                  <a:t>What are the 4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and </a:t>
                </a:r>
                <a:r>
                  <a:rPr lang="fr-FR" dirty="0" err="1">
                    <a:solidFill>
                      <a:srgbClr val="0000FF"/>
                    </a:solidFill>
                  </a:rPr>
                  <a:t>growth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models</a:t>
                </a:r>
                <a:r>
                  <a:rPr lang="fr-FR" dirty="0">
                    <a:solidFill>
                      <a:srgbClr val="0000FF"/>
                    </a:solidFill>
                  </a:rPr>
                  <a:t>?</a:t>
                </a:r>
                <a:endParaRPr lang="fr-FR" baseline="30000" dirty="0">
                  <a:solidFill>
                    <a:srgbClr val="0000FF"/>
                  </a:solidFill>
                </a:endParaRPr>
              </a:p>
              <a:p>
                <a:pPr marL="342900" indent="-342900">
                  <a:spcAft>
                    <a:spcPts val="600"/>
                  </a:spcAft>
                  <a:buAutoNum type="arabicParenR"/>
                </a:pPr>
                <a:r>
                  <a:rPr lang="fr-FR" dirty="0">
                    <a:solidFill>
                      <a:srgbClr val="0000FF"/>
                    </a:solidFill>
                  </a:rPr>
                  <a:t>What </a:t>
                </a:r>
                <a:r>
                  <a:rPr lang="fr-FR" dirty="0" err="1">
                    <a:solidFill>
                      <a:srgbClr val="0000FF"/>
                    </a:solidFill>
                  </a:rPr>
                  <a:t>property</a:t>
                </a:r>
                <a:r>
                  <a:rPr lang="fr-FR" dirty="0">
                    <a:solidFill>
                      <a:srgbClr val="0000FF"/>
                    </a:solidFill>
                  </a:rPr>
                  <a:t> and </a:t>
                </a:r>
                <a:r>
                  <a:rPr lang="fr-FR" dirty="0" err="1">
                    <a:solidFill>
                      <a:srgbClr val="0000FF"/>
                    </a:solidFill>
                  </a:rPr>
                  <a:t>parameters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determine</a:t>
                </a:r>
                <a:r>
                  <a:rPr lang="fr-FR" dirty="0">
                    <a:solidFill>
                      <a:srgbClr val="0000FF"/>
                    </a:solidFill>
                  </a:rPr>
                  <a:t>: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and </a:t>
                </a:r>
                <a:r>
                  <a:rPr lang="fr-FR" dirty="0" err="1">
                    <a:solidFill>
                      <a:srgbClr val="0000FF"/>
                    </a:solidFill>
                  </a:rPr>
                  <a:t>growth</a:t>
                </a:r>
                <a:r>
                  <a:rPr lang="fr-FR" dirty="0">
                    <a:solidFill>
                      <a:srgbClr val="0000FF"/>
                    </a:solidFill>
                  </a:rPr>
                  <a:t> mode?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number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density</a:t>
                </a:r>
                <a:r>
                  <a:rPr lang="fr-FR" dirty="0">
                    <a:solidFill>
                      <a:srgbClr val="0000FF"/>
                    </a:solidFill>
                  </a:rPr>
                  <a:t> of </a:t>
                </a:r>
                <a:r>
                  <a:rPr lang="fr-FR" dirty="0" err="1">
                    <a:solidFill>
                      <a:srgbClr val="0000FF"/>
                    </a:solidFill>
                  </a:rPr>
                  <a:t>available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sites?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There </a:t>
                </a:r>
                <a:r>
                  <a:rPr lang="fr-FR" dirty="0" err="1">
                    <a:solidFill>
                      <a:srgbClr val="0000FF"/>
                    </a:solidFill>
                  </a:rPr>
                  <a:t>exists</a:t>
                </a:r>
                <a:r>
                  <a:rPr lang="fr-FR" dirty="0">
                    <a:solidFill>
                      <a:srgbClr val="0000FF"/>
                    </a:solidFill>
                  </a:rPr>
                  <a:t> a </a:t>
                </a:r>
                <a:r>
                  <a:rPr lang="fr-FR" dirty="0" err="1">
                    <a:solidFill>
                      <a:srgbClr val="0000FF"/>
                    </a:solidFill>
                  </a:rPr>
                  <a:t>special</a:t>
                </a:r>
                <a:r>
                  <a:rPr lang="fr-FR" dirty="0">
                    <a:solidFill>
                      <a:srgbClr val="0000FF"/>
                    </a:solidFill>
                  </a:rPr>
                  <a:t> case </a:t>
                </a:r>
                <a:r>
                  <a:rPr lang="fr-FR" dirty="0" err="1">
                    <a:solidFill>
                      <a:srgbClr val="0000FF"/>
                    </a:solidFill>
                  </a:rPr>
                  <a:t>named</a:t>
                </a:r>
                <a:r>
                  <a:rPr lang="fr-FR" dirty="0">
                    <a:solidFill>
                      <a:srgbClr val="0000FF"/>
                    </a:solidFill>
                  </a:rPr>
                  <a:t> « </a:t>
                </a:r>
                <a:r>
                  <a:rPr lang="fr-FR" dirty="0" err="1">
                    <a:solidFill>
                      <a:srgbClr val="0000FF"/>
                    </a:solidFill>
                  </a:rPr>
                  <a:t>underpotential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deposition</a:t>
                </a:r>
                <a:r>
                  <a:rPr lang="fr-FR" dirty="0">
                    <a:solidFill>
                      <a:srgbClr val="0000FF"/>
                    </a:solidFill>
                  </a:rPr>
                  <a:t> ». </a:t>
                </a:r>
                <a:r>
                  <a:rPr lang="fr-FR" dirty="0" err="1">
                    <a:solidFill>
                      <a:srgbClr val="0000FF"/>
                    </a:solidFill>
                  </a:rPr>
                  <a:t>Define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it!</a:t>
                </a:r>
                <a:endParaRPr lang="fr-CH" dirty="0">
                  <a:solidFill>
                    <a:srgbClr val="0000FF"/>
                  </a:solidFill>
                </a:endParaRPr>
              </a:p>
              <a:p>
                <a:pPr marL="342900" indent="-342900">
                  <a:spcAft>
                    <a:spcPts val="600"/>
                  </a:spcAft>
                  <a:buFontTx/>
                  <a:buAutoNum type="arabicParenR"/>
                </a:pPr>
                <a:r>
                  <a:rPr lang="fr-FR" dirty="0">
                    <a:solidFill>
                      <a:srgbClr val="0000FF"/>
                    </a:solidFill>
                  </a:rPr>
                  <a:t>The induction time </a:t>
                </a:r>
                <a:r>
                  <a:rPr lang="fr-FR" dirty="0" err="1">
                    <a:solidFill>
                      <a:srgbClr val="0000FF"/>
                    </a:solidFill>
                  </a:rPr>
                  <a:t>is</a:t>
                </a:r>
                <a:r>
                  <a:rPr lang="fr-FR" dirty="0">
                    <a:solidFill>
                      <a:srgbClr val="0000FF"/>
                    </a:solidFill>
                  </a:rPr>
                  <a:t> the formation of </a:t>
                </a:r>
                <a:r>
                  <a:rPr lang="fr-FR" dirty="0" err="1">
                    <a:solidFill>
                      <a:srgbClr val="0000FF"/>
                    </a:solidFill>
                  </a:rPr>
                  <a:t>critical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nuclei</a:t>
                </a:r>
                <a:r>
                  <a:rPr lang="fr-FR" dirty="0">
                    <a:solidFill>
                      <a:srgbClr val="0000FF"/>
                    </a:solidFill>
                  </a:rPr>
                  <a:t> and </a:t>
                </a:r>
                <a:r>
                  <a:rPr lang="fr-FR" dirty="0" err="1">
                    <a:solidFill>
                      <a:srgbClr val="0000FF"/>
                    </a:solidFill>
                  </a:rPr>
                  <a:t>their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growth</a:t>
                </a:r>
                <a:r>
                  <a:rPr lang="fr-FR" dirty="0">
                    <a:solidFill>
                      <a:srgbClr val="0000FF"/>
                    </a:solidFill>
                  </a:rPr>
                  <a:t> as </a:t>
                </a:r>
                <a:r>
                  <a:rPr lang="fr-FR" dirty="0" err="1">
                    <a:solidFill>
                      <a:srgbClr val="0000FF"/>
                    </a:solidFill>
                  </a:rPr>
                  <a:t>discrete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islands</a:t>
                </a:r>
                <a:r>
                  <a:rPr lang="fr-FR" dirty="0">
                    <a:solidFill>
                      <a:srgbClr val="0000FF"/>
                    </a:solidFill>
                  </a:rPr>
                  <a:t> on 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substrate</a:t>
                </a:r>
                <a:r>
                  <a:rPr lang="fr-FR" dirty="0">
                    <a:solidFill>
                      <a:srgbClr val="0000FF"/>
                    </a:solidFill>
                  </a:rPr>
                  <a:t>.</a:t>
                </a:r>
              </a:p>
              <a:p>
                <a:pPr lvl="1">
                  <a:spcAft>
                    <a:spcPts val="600"/>
                  </a:spcAft>
                </a:pPr>
                <a:r>
                  <a:rPr lang="fr-FR" dirty="0">
                    <a:solidFill>
                      <a:srgbClr val="0000FF"/>
                    </a:solidFill>
                  </a:rPr>
                  <a:t>3.1. Show </a:t>
                </a:r>
                <a:r>
                  <a:rPr lang="fr-FR" dirty="0" err="1">
                    <a:solidFill>
                      <a:srgbClr val="0000FF"/>
                    </a:solidFill>
                  </a:rPr>
                  <a:t>that</a:t>
                </a:r>
                <a:r>
                  <a:rPr lang="fr-FR" dirty="0">
                    <a:solidFill>
                      <a:srgbClr val="0000FF"/>
                    </a:solidFill>
                  </a:rPr>
                  <a:t> 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current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that</a:t>
                </a:r>
                <a:r>
                  <a:rPr lang="fr-FR" dirty="0">
                    <a:solidFill>
                      <a:srgbClr val="0000FF"/>
                    </a:solidFill>
                  </a:rPr>
                  <a:t> crosses a single </a:t>
                </a:r>
                <a:r>
                  <a:rPr lang="fr-FR" dirty="0" err="1">
                    <a:solidFill>
                      <a:srgbClr val="0000FF"/>
                    </a:solidFill>
                  </a:rPr>
                  <a:t>hemispherical</a:t>
                </a:r>
                <a:r>
                  <a:rPr lang="fr-FR" dirty="0">
                    <a:solidFill>
                      <a:srgbClr val="0000FF"/>
                    </a:solidFill>
                  </a:rPr>
                  <a:t> nucleus and a single </a:t>
                </a:r>
                <a:r>
                  <a:rPr lang="fr-FR" dirty="0" err="1">
                    <a:solidFill>
                      <a:srgbClr val="0000FF"/>
                    </a:solidFill>
                  </a:rPr>
                  <a:t>cylindrical</a:t>
                </a:r>
                <a:r>
                  <a:rPr lang="fr-FR" dirty="0">
                    <a:solidFill>
                      <a:srgbClr val="0000FF"/>
                    </a:solidFill>
                  </a:rPr>
                  <a:t> nucleus varies </a:t>
                </a:r>
                <a:r>
                  <a:rPr lang="fr-FR" dirty="0" err="1">
                    <a:solidFill>
                      <a:srgbClr val="0000FF"/>
                    </a:solidFill>
                  </a:rPr>
                  <a:t>with</a:t>
                </a:r>
                <a:r>
                  <a:rPr lang="fr-FR" dirty="0">
                    <a:solidFill>
                      <a:srgbClr val="0000FF"/>
                    </a:solidFill>
                  </a:rPr>
                  <a:t> t</a:t>
                </a:r>
                <a:r>
                  <a:rPr lang="fr-FR" baseline="30000" dirty="0">
                    <a:solidFill>
                      <a:srgbClr val="0000FF"/>
                    </a:solidFill>
                  </a:rPr>
                  <a:t>2 </a:t>
                </a:r>
                <a:r>
                  <a:rPr lang="fr-FR" dirty="0">
                    <a:solidFill>
                      <a:srgbClr val="0000FF"/>
                    </a:solidFill>
                  </a:rPr>
                  <a:t>and t, </a:t>
                </a:r>
                <a:r>
                  <a:rPr lang="fr-FR" dirty="0" err="1">
                    <a:solidFill>
                      <a:srgbClr val="0000FF"/>
                    </a:solidFill>
                  </a:rPr>
                  <a:t>respectively</a:t>
                </a:r>
                <a:r>
                  <a:rPr lang="fr-FR" dirty="0">
                    <a:solidFill>
                      <a:srgbClr val="0000FF"/>
                    </a:solidFill>
                  </a:rPr>
                  <a:t>.</a:t>
                </a:r>
              </a:p>
              <a:p>
                <a:pPr lvl="1">
                  <a:spcAft>
                    <a:spcPts val="600"/>
                  </a:spcAft>
                </a:pPr>
                <a:r>
                  <a:rPr lang="fr-FR" dirty="0">
                    <a:solidFill>
                      <a:srgbClr val="0000FF"/>
                    </a:solidFill>
                  </a:rPr>
                  <a:t>3.2. </a:t>
                </a:r>
                <a:r>
                  <a:rPr lang="en-US" dirty="0">
                    <a:solidFill>
                      <a:srgbClr val="0000FF"/>
                    </a:solidFill>
                  </a:rPr>
                  <a:t>Considering that nucleation follows a linear kinetics model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N</m:t>
                    </m:r>
                    <m:d>
                      <m:dPr>
                        <m:ctrlPr>
                          <a:rPr lang="fr-FR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e>
                    </m:d>
                    <m:r>
                      <a:rPr lang="fr-FR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(1−</m:t>
                    </m:r>
                    <m:sSup>
                      <m:sSupPr>
                        <m:ctrlP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fr-FR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fr-FR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, express the total current as a function of the time for the 4 scenarios. (no overlapping)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762000"/>
                <a:ext cx="8686800" cy="3682868"/>
              </a:xfrm>
              <a:prstGeom prst="rect">
                <a:avLst/>
              </a:prstGeom>
              <a:blipFill>
                <a:blip r:embed="rId3"/>
                <a:stretch>
                  <a:fillRect l="-632" t="-828" r="-982" b="-16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7480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10</a:t>
            </a:fld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ECA778-B218-4DF1-8B9E-3DAC8E5AF962}"/>
              </a:ext>
            </a:extLst>
          </p:cNvPr>
          <p:cNvSpPr txBox="1"/>
          <p:nvPr/>
        </p:nvSpPr>
        <p:spPr>
          <a:xfrm>
            <a:off x="228601" y="762000"/>
            <a:ext cx="86868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 startAt="3"/>
            </a:pPr>
            <a:r>
              <a:rPr lang="fr-FR" sz="2000" dirty="0">
                <a:solidFill>
                  <a:srgbClr val="0000FF"/>
                </a:solidFill>
              </a:rPr>
              <a:t>The induction time </a:t>
            </a:r>
            <a:r>
              <a:rPr lang="fr-FR" sz="2000" dirty="0" err="1">
                <a:solidFill>
                  <a:srgbClr val="0000FF"/>
                </a:solidFill>
              </a:rPr>
              <a:t>is</a:t>
            </a:r>
            <a:r>
              <a:rPr lang="fr-FR" sz="2000" dirty="0">
                <a:solidFill>
                  <a:srgbClr val="0000FF"/>
                </a:solidFill>
              </a:rPr>
              <a:t> the formation of </a:t>
            </a:r>
            <a:r>
              <a:rPr lang="fr-FR" sz="2000" dirty="0" err="1">
                <a:solidFill>
                  <a:srgbClr val="0000FF"/>
                </a:solidFill>
              </a:rPr>
              <a:t>critical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their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growth</a:t>
            </a:r>
            <a:r>
              <a:rPr lang="fr-FR" sz="2000" dirty="0">
                <a:solidFill>
                  <a:srgbClr val="0000FF"/>
                </a:solidFill>
              </a:rPr>
              <a:t> as </a:t>
            </a:r>
            <a:r>
              <a:rPr lang="fr-FR" sz="2000" dirty="0" err="1">
                <a:solidFill>
                  <a:srgbClr val="0000FF"/>
                </a:solidFill>
              </a:rPr>
              <a:t>discrete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islands</a:t>
            </a:r>
            <a:r>
              <a:rPr lang="fr-FR" sz="2000" dirty="0">
                <a:solidFill>
                  <a:srgbClr val="0000FF"/>
                </a:solidFill>
              </a:rPr>
              <a:t> on the </a:t>
            </a:r>
            <a:r>
              <a:rPr lang="fr-FR" sz="2000" dirty="0" err="1">
                <a:solidFill>
                  <a:srgbClr val="0000FF"/>
                </a:solidFill>
              </a:rPr>
              <a:t>substrate</a:t>
            </a:r>
            <a:r>
              <a:rPr lang="fr-FR" sz="2000" dirty="0">
                <a:solidFill>
                  <a:srgbClr val="0000FF"/>
                </a:solidFill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fr-FR" dirty="0">
                <a:solidFill>
                  <a:srgbClr val="0000FF"/>
                </a:solidFill>
              </a:rPr>
              <a:t>3.1. Show </a:t>
            </a:r>
            <a:r>
              <a:rPr lang="fr-FR" dirty="0" err="1">
                <a:solidFill>
                  <a:srgbClr val="0000FF"/>
                </a:solidFill>
              </a:rPr>
              <a:t>that</a:t>
            </a:r>
            <a:r>
              <a:rPr lang="fr-FR" dirty="0">
                <a:solidFill>
                  <a:srgbClr val="0000FF"/>
                </a:solidFill>
              </a:rPr>
              <a:t> the </a:t>
            </a:r>
            <a:r>
              <a:rPr lang="fr-FR" dirty="0" err="1">
                <a:solidFill>
                  <a:srgbClr val="0000FF"/>
                </a:solidFill>
              </a:rPr>
              <a:t>current</a:t>
            </a: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err="1">
                <a:solidFill>
                  <a:srgbClr val="0000FF"/>
                </a:solidFill>
              </a:rPr>
              <a:t>that</a:t>
            </a:r>
            <a:r>
              <a:rPr lang="fr-FR" dirty="0">
                <a:solidFill>
                  <a:srgbClr val="0000FF"/>
                </a:solidFill>
              </a:rPr>
              <a:t> crosses a single </a:t>
            </a:r>
            <a:r>
              <a:rPr lang="fr-FR" dirty="0" err="1">
                <a:solidFill>
                  <a:srgbClr val="0000FF"/>
                </a:solidFill>
              </a:rPr>
              <a:t>hemispherical</a:t>
            </a:r>
            <a:r>
              <a:rPr lang="fr-FR" dirty="0">
                <a:solidFill>
                  <a:srgbClr val="0000FF"/>
                </a:solidFill>
              </a:rPr>
              <a:t> nucleus and a single </a:t>
            </a:r>
            <a:r>
              <a:rPr lang="fr-FR" dirty="0" err="1">
                <a:solidFill>
                  <a:srgbClr val="0000FF"/>
                </a:solidFill>
              </a:rPr>
              <a:t>cylindrical</a:t>
            </a:r>
            <a:r>
              <a:rPr lang="fr-FR" dirty="0">
                <a:solidFill>
                  <a:srgbClr val="0000FF"/>
                </a:solidFill>
              </a:rPr>
              <a:t> nucleus varies </a:t>
            </a:r>
            <a:r>
              <a:rPr lang="fr-FR" dirty="0" err="1">
                <a:solidFill>
                  <a:srgbClr val="0000FF"/>
                </a:solidFill>
              </a:rPr>
              <a:t>with</a:t>
            </a:r>
            <a:r>
              <a:rPr lang="fr-FR" dirty="0">
                <a:solidFill>
                  <a:srgbClr val="0000FF"/>
                </a:solidFill>
              </a:rPr>
              <a:t> t</a:t>
            </a:r>
            <a:r>
              <a:rPr lang="fr-FR" baseline="30000" dirty="0">
                <a:solidFill>
                  <a:srgbClr val="0000FF"/>
                </a:solidFill>
              </a:rPr>
              <a:t>2 </a:t>
            </a:r>
            <a:r>
              <a:rPr lang="fr-FR" dirty="0">
                <a:solidFill>
                  <a:srgbClr val="0000FF"/>
                </a:solidFill>
              </a:rPr>
              <a:t>and t, </a:t>
            </a:r>
            <a:r>
              <a:rPr lang="fr-FR" dirty="0" err="1">
                <a:solidFill>
                  <a:srgbClr val="0000FF"/>
                </a:solidFill>
              </a:rPr>
              <a:t>respectively</a:t>
            </a:r>
            <a:r>
              <a:rPr lang="fr-FR" dirty="0">
                <a:solidFill>
                  <a:srgbClr val="0000FF"/>
                </a:solidFill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55E3C67-F02A-4B94-9746-B0F43629F62B}"/>
                  </a:ext>
                </a:extLst>
              </p:cNvPr>
              <p:cNvSpPr txBox="1"/>
              <p:nvPr/>
            </p:nvSpPr>
            <p:spPr>
              <a:xfrm>
                <a:off x="304799" y="5410200"/>
                <a:ext cx="3505200" cy="1215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 3D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hemisphere</a:t>
                </a:r>
                <a:endParaRPr lang="fr-FR" b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endParaRPr lang="fr-FR" sz="11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𝑧𝐹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55E3C67-F02A-4B94-9746-B0F43629F6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" y="5410200"/>
                <a:ext cx="3505200" cy="1215654"/>
              </a:xfrm>
              <a:prstGeom prst="rect">
                <a:avLst/>
              </a:prstGeom>
              <a:blipFill>
                <a:blip r:embed="rId3"/>
                <a:stretch>
                  <a:fillRect t="-35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9C78458-6A35-45B9-B168-2DE400D29DA1}"/>
                  </a:ext>
                </a:extLst>
              </p:cNvPr>
              <p:cNvSpPr txBox="1"/>
              <p:nvPr/>
            </p:nvSpPr>
            <p:spPr>
              <a:xfrm>
                <a:off x="4648200" y="5410200"/>
                <a:ext cx="4038600" cy="10553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 2D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cylinder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(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only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lateral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growth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pPr algn="ctr"/>
                <a:endParaRPr lang="fr-FR" sz="11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𝑧𝐹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9C78458-6A35-45B9-B168-2DE400D29D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410200"/>
                <a:ext cx="4038600" cy="1055354"/>
              </a:xfrm>
              <a:prstGeom prst="rect">
                <a:avLst/>
              </a:prstGeom>
              <a:blipFill>
                <a:blip r:embed="rId4"/>
                <a:stretch>
                  <a:fillRect t="-4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CE0605-CCCB-46F4-A03B-FE670216575A}"/>
                  </a:ext>
                </a:extLst>
              </p:cNvPr>
              <p:cNvSpPr txBox="1"/>
              <p:nvPr/>
            </p:nvSpPr>
            <p:spPr>
              <a:xfrm>
                <a:off x="228600" y="3287645"/>
                <a:ext cx="8686800" cy="19701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The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growth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rate normal to a surface can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be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found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through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the Faraday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law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</a:t>
                </a:r>
              </a:p>
              <a:p>
                <a:pPr algn="ctr"/>
                <a:endParaRPr lang="fr-FR" sz="11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𝑧𝑛𝐹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  ⇒  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num>
                            <m:den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𝑧𝐹</m:t>
                              </m:r>
                            </m:den>
                          </m:f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𝑧𝐹</m:t>
                          </m:r>
                        </m:den>
                      </m:f>
                      <m:nary>
                        <m:nary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US" dirty="0"/>
              </a:p>
              <a:p>
                <a:pPr algn="ctr"/>
                <a:endParaRPr lang="en-US" sz="1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  <m:d>
                            <m:d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𝑧𝐹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CE0605-CCCB-46F4-A03B-FE67021657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287645"/>
                <a:ext cx="8686800" cy="1970155"/>
              </a:xfrm>
              <a:prstGeom prst="rect">
                <a:avLst/>
              </a:prstGeom>
              <a:blipFill>
                <a:blip r:embed="rId5"/>
                <a:stretch>
                  <a:fillRect t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CB6115-93B7-4970-BBB3-3342441F187B}"/>
                  </a:ext>
                </a:extLst>
              </p:cNvPr>
              <p:cNvSpPr txBox="1"/>
              <p:nvPr/>
            </p:nvSpPr>
            <p:spPr>
              <a:xfrm>
                <a:off x="304799" y="2277070"/>
                <a:ext cx="3505200" cy="815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3D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hemisphere</a:t>
                </a:r>
                <a:endParaRPr lang="fr-FR" b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endParaRPr lang="fr-FR" sz="11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𝐴𝑗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CB6115-93B7-4970-BBB3-3342441F18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" y="2277070"/>
                <a:ext cx="3505200" cy="815608"/>
              </a:xfrm>
              <a:prstGeom prst="rect">
                <a:avLst/>
              </a:prstGeom>
              <a:blipFill>
                <a:blip r:embed="rId6"/>
                <a:stretch>
                  <a:fillRect t="-5263" b="-6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C93097A-3A3C-4DAF-A859-2BD3AFD9A5C5}"/>
                  </a:ext>
                </a:extLst>
              </p:cNvPr>
              <p:cNvSpPr txBox="1"/>
              <p:nvPr/>
            </p:nvSpPr>
            <p:spPr>
              <a:xfrm>
                <a:off x="4648200" y="2277070"/>
                <a:ext cx="4038600" cy="815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2D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cylinder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(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only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lateral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growth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pPr algn="ctr"/>
                <a:endParaRPr lang="fr-FR" sz="11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𝐴𝑗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C93097A-3A3C-4DAF-A859-2BD3AFD9A5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277070"/>
                <a:ext cx="4038600" cy="815608"/>
              </a:xfrm>
              <a:prstGeom prst="rect">
                <a:avLst/>
              </a:prstGeom>
              <a:blipFill>
                <a:blip r:embed="rId7"/>
                <a:stretch>
                  <a:fillRect t="-5263" b="-6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8100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11</a:t>
            </a:fld>
            <a:endParaRPr lang="en-US" sz="1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/>
              <p:nvPr/>
            </p:nvSpPr>
            <p:spPr>
              <a:xfrm>
                <a:off x="228601" y="762000"/>
                <a:ext cx="8686800" cy="33904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Aft>
                    <a:spcPts val="600"/>
                  </a:spcAft>
                  <a:buFont typeface="+mj-lt"/>
                  <a:buAutoNum type="arabicParenR" startAt="3"/>
                </a:pPr>
                <a:r>
                  <a:rPr lang="fr-FR" sz="2000" dirty="0">
                    <a:solidFill>
                      <a:srgbClr val="0000FF"/>
                    </a:solidFill>
                  </a:rPr>
                  <a:t>The induction time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is</a:t>
                </a:r>
                <a:r>
                  <a:rPr lang="fr-FR" sz="2000" dirty="0">
                    <a:solidFill>
                      <a:srgbClr val="0000FF"/>
                    </a:solidFill>
                  </a:rPr>
                  <a:t> the formation of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critical</a:t>
                </a:r>
                <a:r>
                  <a:rPr lang="fr-FR" sz="2000" dirty="0">
                    <a:solidFill>
                      <a:srgbClr val="0000FF"/>
                    </a:solidFill>
                  </a:rPr>
                  <a:t>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nuclei</a:t>
                </a:r>
                <a:r>
                  <a:rPr lang="fr-FR" sz="2000" dirty="0">
                    <a:solidFill>
                      <a:srgbClr val="0000FF"/>
                    </a:solidFill>
                  </a:rPr>
                  <a:t> and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their</a:t>
                </a:r>
                <a:r>
                  <a:rPr lang="fr-FR" sz="2000" dirty="0">
                    <a:solidFill>
                      <a:srgbClr val="0000FF"/>
                    </a:solidFill>
                  </a:rPr>
                  <a:t>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growth</a:t>
                </a:r>
                <a:r>
                  <a:rPr lang="fr-FR" sz="2000" dirty="0">
                    <a:solidFill>
                      <a:srgbClr val="0000FF"/>
                    </a:solidFill>
                  </a:rPr>
                  <a:t> as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discrete</a:t>
                </a:r>
                <a:r>
                  <a:rPr lang="fr-FR" sz="2000" dirty="0">
                    <a:solidFill>
                      <a:srgbClr val="0000FF"/>
                    </a:solidFill>
                  </a:rPr>
                  <a:t>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islands</a:t>
                </a:r>
                <a:r>
                  <a:rPr lang="fr-FR" sz="2000" dirty="0">
                    <a:solidFill>
                      <a:srgbClr val="0000FF"/>
                    </a:solidFill>
                  </a:rPr>
                  <a:t> on the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substrate</a:t>
                </a:r>
                <a:r>
                  <a:rPr lang="fr-FR" sz="2000" dirty="0">
                    <a:solidFill>
                      <a:srgbClr val="0000FF"/>
                    </a:solidFill>
                  </a:rPr>
                  <a:t>.</a:t>
                </a:r>
              </a:p>
              <a:p>
                <a:pPr lvl="1">
                  <a:spcAft>
                    <a:spcPts val="600"/>
                  </a:spcAft>
                </a:pPr>
                <a:r>
                  <a:rPr lang="fr-FR" dirty="0">
                    <a:solidFill>
                      <a:srgbClr val="0000FF"/>
                    </a:solidFill>
                  </a:rPr>
                  <a:t>3.1. Show </a:t>
                </a:r>
                <a:r>
                  <a:rPr lang="fr-FR" dirty="0" err="1">
                    <a:solidFill>
                      <a:srgbClr val="0000FF"/>
                    </a:solidFill>
                  </a:rPr>
                  <a:t>that</a:t>
                </a:r>
                <a:r>
                  <a:rPr lang="fr-FR" dirty="0">
                    <a:solidFill>
                      <a:srgbClr val="0000FF"/>
                    </a:solidFill>
                  </a:rPr>
                  <a:t> 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current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that</a:t>
                </a:r>
                <a:r>
                  <a:rPr lang="fr-FR" dirty="0">
                    <a:solidFill>
                      <a:srgbClr val="0000FF"/>
                    </a:solidFill>
                  </a:rPr>
                  <a:t> crosses a single </a:t>
                </a:r>
                <a:r>
                  <a:rPr lang="fr-FR" dirty="0" err="1">
                    <a:solidFill>
                      <a:srgbClr val="0000FF"/>
                    </a:solidFill>
                  </a:rPr>
                  <a:t>hemispherical</a:t>
                </a:r>
                <a:r>
                  <a:rPr lang="fr-FR" dirty="0">
                    <a:solidFill>
                      <a:srgbClr val="0000FF"/>
                    </a:solidFill>
                  </a:rPr>
                  <a:t> nucleus and a single </a:t>
                </a:r>
                <a:r>
                  <a:rPr lang="fr-FR" dirty="0" err="1">
                    <a:solidFill>
                      <a:srgbClr val="0000FF"/>
                    </a:solidFill>
                  </a:rPr>
                  <a:t>cylindrical</a:t>
                </a:r>
                <a:r>
                  <a:rPr lang="fr-FR" dirty="0">
                    <a:solidFill>
                      <a:srgbClr val="0000FF"/>
                    </a:solidFill>
                  </a:rPr>
                  <a:t> nucleus varies </a:t>
                </a:r>
                <a:r>
                  <a:rPr lang="fr-FR" dirty="0" err="1">
                    <a:solidFill>
                      <a:srgbClr val="0000FF"/>
                    </a:solidFill>
                  </a:rPr>
                  <a:t>with</a:t>
                </a:r>
                <a:r>
                  <a:rPr lang="fr-FR" dirty="0">
                    <a:solidFill>
                      <a:srgbClr val="0000FF"/>
                    </a:solidFill>
                  </a:rPr>
                  <a:t> t</a:t>
                </a:r>
                <a:r>
                  <a:rPr lang="fr-FR" baseline="30000" dirty="0">
                    <a:solidFill>
                      <a:srgbClr val="0000FF"/>
                    </a:solidFill>
                  </a:rPr>
                  <a:t>2 </a:t>
                </a:r>
                <a:r>
                  <a:rPr lang="fr-FR" dirty="0">
                    <a:solidFill>
                      <a:srgbClr val="0000FF"/>
                    </a:solidFill>
                  </a:rPr>
                  <a:t>and t, </a:t>
                </a:r>
                <a:r>
                  <a:rPr lang="fr-FR" dirty="0" err="1">
                    <a:solidFill>
                      <a:srgbClr val="0000FF"/>
                    </a:solidFill>
                  </a:rPr>
                  <a:t>respectively</a:t>
                </a:r>
                <a:r>
                  <a:rPr lang="fr-FR" dirty="0">
                    <a:solidFill>
                      <a:srgbClr val="0000FF"/>
                    </a:solidFill>
                  </a:rPr>
                  <a:t>.</a:t>
                </a:r>
              </a:p>
              <a:p>
                <a:pPr lvl="1">
                  <a:spcAft>
                    <a:spcPts val="600"/>
                  </a:spcAft>
                </a:pPr>
                <a:endParaRPr lang="fr-FR" dirty="0">
                  <a:solidFill>
                    <a:srgbClr val="0000FF"/>
                  </a:solidFill>
                </a:endParaRPr>
              </a:p>
              <a:p>
                <a:pPr lvl="1">
                  <a:spcAft>
                    <a:spcPts val="600"/>
                  </a:spcAft>
                </a:pPr>
                <a:endParaRPr lang="fr-FR" dirty="0">
                  <a:solidFill>
                    <a:srgbClr val="0000FF"/>
                  </a:solidFill>
                </a:endParaRPr>
              </a:p>
              <a:p>
                <a:pPr lvl="1">
                  <a:spcAft>
                    <a:spcPts val="600"/>
                  </a:spcAft>
                </a:pPr>
                <a:endParaRPr lang="fr-FR" dirty="0">
                  <a:solidFill>
                    <a:srgbClr val="0000FF"/>
                  </a:solidFill>
                </a:endParaRPr>
              </a:p>
              <a:p>
                <a:pPr lvl="1">
                  <a:spcAft>
                    <a:spcPts val="600"/>
                  </a:spcAft>
                </a:pPr>
                <a:endParaRPr lang="fr-FR" dirty="0">
                  <a:solidFill>
                    <a:srgbClr val="0000FF"/>
                  </a:solidFill>
                </a:endParaRPr>
              </a:p>
              <a:p>
                <a:pPr lvl="1">
                  <a:spcAft>
                    <a:spcPts val="600"/>
                  </a:spcAft>
                </a:pPr>
                <a:r>
                  <a:rPr lang="fr-FR" dirty="0">
                    <a:solidFill>
                      <a:srgbClr val="0000FF"/>
                    </a:solidFill>
                  </a:rPr>
                  <a:t>3.2. </a:t>
                </a:r>
                <a:r>
                  <a:rPr lang="en-US" dirty="0">
                    <a:solidFill>
                      <a:srgbClr val="0000FF"/>
                    </a:solidFill>
                  </a:rPr>
                  <a:t>Considering that nucleation follows a linear kinetics model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N</m:t>
                    </m:r>
                    <m:d>
                      <m:dPr>
                        <m:ctrlP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e>
                    </m:d>
                    <m:r>
                      <a:rPr lang="fr-FR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(1−</m:t>
                    </m:r>
                    <m:sSup>
                      <m:sSupPr>
                        <m:ctrlP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fr-FR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fr-FR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fr-FR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, express the total current as a function of the time for the 4 scenarios. (no overlapping)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762000"/>
                <a:ext cx="8686800" cy="3390480"/>
              </a:xfrm>
              <a:prstGeom prst="rect">
                <a:avLst/>
              </a:prstGeom>
              <a:blipFill>
                <a:blip r:embed="rId3"/>
                <a:stretch>
                  <a:fillRect l="-772" t="-1259" r="-982" b="-1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57574F6-2CBC-4048-87A9-C1A048B6562C}"/>
                  </a:ext>
                </a:extLst>
              </p:cNvPr>
              <p:cNvSpPr txBox="1"/>
              <p:nvPr/>
            </p:nvSpPr>
            <p:spPr>
              <a:xfrm>
                <a:off x="304799" y="2133600"/>
                <a:ext cx="3505200" cy="1215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3D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hemisphere</a:t>
                </a:r>
                <a:endParaRPr lang="fr-FR" b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endParaRPr lang="fr-FR" sz="11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𝑧𝐹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57574F6-2CBC-4048-87A9-C1A048B656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" y="2133600"/>
                <a:ext cx="3505200" cy="1215654"/>
              </a:xfrm>
              <a:prstGeom prst="rect">
                <a:avLst/>
              </a:prstGeom>
              <a:blipFill>
                <a:blip r:embed="rId4"/>
                <a:stretch>
                  <a:fillRect t="-3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BB5447B-E860-482E-A328-10AFAD58EA7D}"/>
                  </a:ext>
                </a:extLst>
              </p:cNvPr>
              <p:cNvSpPr txBox="1"/>
              <p:nvPr/>
            </p:nvSpPr>
            <p:spPr>
              <a:xfrm>
                <a:off x="4648200" y="2133600"/>
                <a:ext cx="4038600" cy="11322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2D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cylinder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(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only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lateral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growth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pPr algn="ctr"/>
                <a:endParaRPr lang="fr-FR" sz="16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𝑧𝐹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BB5447B-E860-482E-A328-10AFAD58EA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133600"/>
                <a:ext cx="4038600" cy="1132298"/>
              </a:xfrm>
              <a:prstGeom prst="rect">
                <a:avLst/>
              </a:prstGeom>
              <a:blipFill>
                <a:blip r:embed="rId5"/>
                <a:stretch>
                  <a:fillRect t="-3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55C4118-9C15-4ADA-BD95-C3EDE0E8AA81}"/>
                  </a:ext>
                </a:extLst>
              </p:cNvPr>
              <p:cNvSpPr txBox="1"/>
              <p:nvPr/>
            </p:nvSpPr>
            <p:spPr>
              <a:xfrm>
                <a:off x="4572000" y="4586994"/>
                <a:ext cx="4572000" cy="22710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Progressive nucleation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≪1  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 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  <a:p>
                <a:pPr algn="ctr"/>
                <a:endParaRPr lang="en-US" sz="11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𝑃𝑟𝑜𝑔</m:t>
                          </m:r>
                        </m:sup>
                      </m:sSubSup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𝑧𝐹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algn="ctr"/>
                <a:endParaRPr lang="en-US" sz="11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𝑃𝑟𝑜𝑔</m:t>
                          </m:r>
                        </m:sup>
                      </m:sSubSup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𝑧𝐹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55C4118-9C15-4ADA-BD95-C3EDE0E8AA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586994"/>
                <a:ext cx="4572000" cy="2271006"/>
              </a:xfrm>
              <a:prstGeom prst="rect">
                <a:avLst/>
              </a:prstGeom>
              <a:blipFill>
                <a:blip r:embed="rId6"/>
                <a:stretch>
                  <a:fillRect t="-2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4FE4F25-34EF-4CCA-AC6A-C531440649A1}"/>
                  </a:ext>
                </a:extLst>
              </p:cNvPr>
              <p:cNvSpPr txBox="1"/>
              <p:nvPr/>
            </p:nvSpPr>
            <p:spPr>
              <a:xfrm>
                <a:off x="0" y="4586994"/>
                <a:ext cx="4572000" cy="22710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Intantaneous nucleation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≫1  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 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algn="ctr"/>
                <a:endParaRPr lang="en-US" sz="11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𝐼𝑛𝑠𝑡</m:t>
                          </m:r>
                        </m:sup>
                      </m:sSubSup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𝑧𝐹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algn="ctr"/>
                <a:endParaRPr lang="en-US" sz="11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𝐼𝑛𝑠𝑡</m:t>
                          </m:r>
                        </m:sup>
                      </m:sSubSup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𝑧𝐹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4FE4F25-34EF-4CCA-AC6A-C531440649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586994"/>
                <a:ext cx="4572000" cy="2271006"/>
              </a:xfrm>
              <a:prstGeom prst="rect">
                <a:avLst/>
              </a:prstGeom>
              <a:blipFill>
                <a:blip r:embed="rId7"/>
                <a:stretch>
                  <a:fillRect t="-2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2C8B97B-9F5B-475C-95A6-342431312149}"/>
                  </a:ext>
                </a:extLst>
              </p:cNvPr>
              <p:cNvSpPr txBox="1"/>
              <p:nvPr/>
            </p:nvSpPr>
            <p:spPr>
              <a:xfrm>
                <a:off x="2357388" y="4167017"/>
                <a:ext cx="4581624" cy="4049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e>
                      </m:d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2C8B97B-9F5B-475C-95A6-342431312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388" y="4167017"/>
                <a:ext cx="4581624" cy="404983"/>
              </a:xfrm>
              <a:prstGeom prst="rect">
                <a:avLst/>
              </a:prstGeom>
              <a:blipFill>
                <a:blip r:embed="rId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3231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12</a:t>
            </a:fld>
            <a:endParaRPr lang="en-US" sz="1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/>
              <p:nvPr/>
            </p:nvSpPr>
            <p:spPr>
              <a:xfrm>
                <a:off x="228601" y="2733575"/>
                <a:ext cx="4800600" cy="372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fr-FR" dirty="0">
                    <a:solidFill>
                      <a:schemeClr val="tx1"/>
                    </a:solidFill>
                  </a:rPr>
                  <a:t>Copper </a:t>
                </a:r>
                <a:r>
                  <a:rPr lang="fr-FR" dirty="0" err="1">
                    <a:solidFill>
                      <a:schemeClr val="tx1"/>
                    </a:solidFill>
                  </a:rPr>
                  <a:t>depositions</a:t>
                </a:r>
                <a:r>
                  <a:rPr lang="fr-FR" dirty="0">
                    <a:solidFill>
                      <a:schemeClr val="tx1"/>
                    </a:solidFill>
                  </a:rPr>
                  <a:t> </a:t>
                </a:r>
                <a:r>
                  <a:rPr lang="fr-FR" dirty="0" err="1">
                    <a:solidFill>
                      <a:schemeClr val="tx1"/>
                    </a:solidFill>
                  </a:rPr>
                  <a:t>below</a:t>
                </a:r>
                <a:r>
                  <a:rPr lang="fr-FR" dirty="0">
                    <a:solidFill>
                      <a:schemeClr val="tx1"/>
                    </a:solidFill>
                  </a:rPr>
                  <a:t> -150 mV vs SCE </a:t>
                </a:r>
                <a:r>
                  <a:rPr lang="fr-FR" dirty="0" err="1">
                    <a:solidFill>
                      <a:schemeClr val="tx1"/>
                    </a:solidFill>
                  </a:rPr>
                  <a:t>demonstrated</a:t>
                </a:r>
                <a:r>
                  <a:rPr lang="fr-FR" dirty="0">
                    <a:solidFill>
                      <a:schemeClr val="tx1"/>
                    </a:solidFill>
                  </a:rPr>
                  <a:t> 3D </a:t>
                </a:r>
                <a:r>
                  <a:rPr lang="fr-FR" dirty="0" err="1">
                    <a:solidFill>
                      <a:schemeClr val="tx1"/>
                    </a:solidFill>
                  </a:rPr>
                  <a:t>instantaneous</a:t>
                </a:r>
                <a:r>
                  <a:rPr lang="fr-FR" dirty="0">
                    <a:solidFill>
                      <a:schemeClr val="tx1"/>
                    </a:solidFill>
                  </a:rPr>
                  <a:t> </a:t>
                </a:r>
                <a:r>
                  <a:rPr lang="fr-FR" dirty="0" err="1">
                    <a:solidFill>
                      <a:schemeClr val="tx1"/>
                    </a:solidFill>
                  </a:rPr>
                  <a:t>nucleations</a:t>
                </a:r>
                <a:r>
                  <a:rPr lang="fr-FR" dirty="0">
                    <a:solidFill>
                      <a:schemeClr val="tx1"/>
                    </a:solidFill>
                  </a:rPr>
                  <a:t>. </a:t>
                </a:r>
                <a:r>
                  <a:rPr lang="fr-FR" dirty="0" err="1">
                    <a:solidFill>
                      <a:schemeClr val="tx1"/>
                    </a:solidFill>
                  </a:rPr>
                  <a:t>Integrating</a:t>
                </a:r>
                <a:r>
                  <a:rPr lang="fr-FR" dirty="0">
                    <a:solidFill>
                      <a:schemeClr val="tx1"/>
                    </a:solidFill>
                  </a:rPr>
                  <a:t> the </a:t>
                </a:r>
                <a:r>
                  <a:rPr lang="fr-FR" dirty="0" err="1">
                    <a:solidFill>
                      <a:schemeClr val="tx1"/>
                    </a:solidFill>
                  </a:rPr>
                  <a:t>quantity</a:t>
                </a:r>
                <a:r>
                  <a:rPr lang="fr-FR" dirty="0">
                    <a:solidFill>
                      <a:schemeClr val="tx1"/>
                    </a:solidFill>
                  </a:rPr>
                  <a:t> of charge at </a:t>
                </a:r>
                <a:r>
                  <a:rPr lang="fr-FR" dirty="0" err="1">
                    <a:solidFill>
                      <a:schemeClr val="tx1"/>
                    </a:solidFill>
                  </a:rPr>
                  <a:t>t</a:t>
                </a:r>
                <a:r>
                  <a:rPr lang="fr-FR" baseline="-25000" dirty="0" err="1">
                    <a:solidFill>
                      <a:schemeClr val="tx1"/>
                    </a:solidFill>
                  </a:rPr>
                  <a:t>max</a:t>
                </a:r>
                <a:r>
                  <a:rPr lang="fr-FR" dirty="0">
                    <a:solidFill>
                      <a:schemeClr val="tx1"/>
                    </a:solidFill>
                  </a:rPr>
                  <a:t> </a:t>
                </a:r>
                <a:r>
                  <a:rPr lang="fr-FR" dirty="0" err="1">
                    <a:solidFill>
                      <a:schemeClr val="tx1"/>
                    </a:solidFill>
                  </a:rPr>
                  <a:t>give</a:t>
                </a:r>
                <a:r>
                  <a:rPr lang="fr-FR" sz="1600" dirty="0" err="1">
                    <a:solidFill>
                      <a:schemeClr val="tx1"/>
                    </a:solidFill>
                  </a:rPr>
                  <a:t>s</a:t>
                </a:r>
                <a:r>
                  <a:rPr lang="fr-FR" sz="1600" dirty="0">
                    <a:solidFill>
                      <a:schemeClr val="tx1"/>
                    </a:solidFill>
                  </a:rPr>
                  <a:t>:</a:t>
                </a:r>
              </a:p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en-US" sz="1600" i="1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  <m:sup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𝑚𝑎𝑥</m:t>
                              </m:r>
                            </m:sub>
                          </m:sSub>
                        </m:sup>
                        <m:e>
                          <m:r>
                            <a:rPr lang="en-US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d>
                            <m:d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en-US" sz="1600" i="1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𝑑𝑡</m:t>
                          </m:r>
                        </m:e>
                      </m:nary>
                      <m:r>
                        <a:rPr lang="fr-FR" sz="16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𝟖𝟑𝟓𝟒𝟓</m:t>
                      </m:r>
                      <m:r>
                        <a:rPr lang="en-US" sz="1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𝒎𝒂𝒙</m:t>
                          </m:r>
                        </m:sub>
                      </m:sSub>
                      <m:r>
                        <a:rPr lang="en-US" sz="16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𝒎𝒂𝒙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chemeClr val="tx1"/>
                  </a:solidFill>
                  <a:effectLst/>
                  <a:latin typeface="Segoe UI" panose="020B0502040204020203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dirty="0">
                    <a:solidFill>
                      <a:schemeClr val="tx1"/>
                    </a:solidFill>
                  </a:rPr>
                  <a:t>SEM observations showed that the contact angle was 90°, making perfect hemispherical nuclei. 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dirty="0">
                    <a:solidFill>
                      <a:srgbClr val="0000FF"/>
                    </a:solidFill>
                  </a:rPr>
                  <a:t>1) Express the maximum radius of nuclei and their density under the assumption that Nuclei are ideally packed on the surface (compact hexagonal arrangement)</a:t>
                </a:r>
              </a:p>
              <a:p>
                <a:pPr>
                  <a:spcAft>
                    <a:spcPts val="600"/>
                  </a:spcAft>
                </a:pPr>
                <a:endParaRPr lang="en-US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2733575"/>
                <a:ext cx="4800600" cy="3720699"/>
              </a:xfrm>
              <a:prstGeom prst="rect">
                <a:avLst/>
              </a:prstGeom>
              <a:blipFill>
                <a:blip r:embed="rId3"/>
                <a:stretch>
                  <a:fillRect l="-1144" t="-818" r="-2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F43B6FDA-019E-448B-83CD-5BA83301736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66700" y="1219201"/>
              <a:ext cx="8610600" cy="153745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38200">
                      <a:extLst>
                        <a:ext uri="{9D8B030D-6E8A-4147-A177-3AD203B41FA5}">
                          <a16:colId xmlns:a16="http://schemas.microsoft.com/office/drawing/2014/main" val="473366904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3595801147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804136"/>
                        </a:ext>
                      </a:extLst>
                    </a:gridCol>
                  </a:tblGrid>
                  <a:tr h="371022">
                    <a:tc>
                      <a:txBody>
                        <a:bodyPr/>
                        <a:lstStyle/>
                        <a:p>
                          <a:pPr algn="ctr"/>
                          <a:endParaRPr lang="en-US" sz="12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dirty="0" err="1">
                              <a:solidFill>
                                <a:schemeClr val="tx1"/>
                              </a:solidFill>
                            </a:rPr>
                            <a:t>Instantaneous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dirty="0">
                              <a:solidFill>
                                <a:schemeClr val="tx1"/>
                              </a:solidFill>
                            </a:rPr>
                            <a:t>Progressive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37602186"/>
                      </a:ext>
                    </a:extLst>
                  </a:tr>
                  <a:tr h="6033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b="1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3D</a:t>
                          </a:r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1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1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1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i</m:t>
                                            </m:r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1100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m:rPr>
                                                    <m:sty m:val="p"/>
                                                  </m:rPr>
                                                  <a:rPr lang="en-US" sz="11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i</m:t>
                                                </m:r>
                                              </m:e>
                                              <m:sub>
                                                <m:r>
                                                  <m:rPr>
                                                    <m:sty m:val="p"/>
                                                  </m:rPr>
                                                  <a:rPr lang="en-US" sz="11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max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sz="11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1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=1.9542</m:t>
                                </m:r>
                                <m:d>
                                  <m:dPr>
                                    <m:ctrlPr>
                                      <a:rPr lang="en-US" sz="11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1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11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t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m:rPr>
                                            <m:sty m:val="p"/>
                                          </m:rPr>
                                          <a:rPr lang="en-US" sz="110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t</m:t>
                                        </m:r>
                                      </m:den>
                                    </m:f>
                                  </m:e>
                                </m:d>
                                <m:sSup>
                                  <m:sSupPr>
                                    <m:ctrlPr>
                                      <a:rPr lang="en-US" sz="11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11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10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r>
                                          <a:rPr lang="en-US" sz="11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1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e</m:t>
                                            </m:r>
                                            <m:r>
                                              <a:rPr lang="fr-CH" sz="1100" b="0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𝑥𝑝</m:t>
                                            </m:r>
                                          </m:e>
                                          <m:sup>
                                            <m:r>
                                              <a:rPr lang="en-US" sz="11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1.2564</m:t>
                                            </m:r>
                                            <m:d>
                                              <m:dPr>
                                                <m:ctrlPr>
                                                  <a:rPr lang="en-US" sz="1100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f>
                                                  <m:fPr>
                                                    <m:ctrlPr>
                                                      <a:rPr lang="en-US" sz="1100" i="1"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r>
                                                      <m:rPr>
                                                        <m:sty m:val="p"/>
                                                      </m:rPr>
                                                      <a:rPr lang="en-US" sz="1100"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t</m:t>
                                                    </m:r>
                                                  </m:num>
                                                  <m:den>
                                                    <m:sSub>
                                                      <m:sSubPr>
                                                        <m:ctrlPr>
                                                          <a:rPr lang="en-US" sz="1100" i="1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m:rPr>
                                                            <m:sty m:val="p"/>
                                                          </m:rPr>
                                                          <a:rPr lang="en-US" sz="11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t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m:rPr>
                                                            <m:sty m:val="p"/>
                                                          </m:rPr>
                                                          <a:rPr lang="en-US" sz="11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max</m:t>
                                                        </m:r>
                                                      </m:sub>
                                                    </m:sSub>
                                                  </m:den>
                                                </m:f>
                                              </m:e>
                                            </m:d>
                                          </m:sup>
                                        </m:sSup>
                                      </m:e>
                                    </m:d>
                                  </m:e>
                                  <m:sup>
                                    <m:r>
                                      <a:rPr lang="en-US" sz="11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1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1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1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1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i</m:t>
                                            </m:r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1100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m:rPr>
                                                    <m:sty m:val="p"/>
                                                  </m:rPr>
                                                  <a:rPr lang="en-US" sz="11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i</m:t>
                                                </m:r>
                                              </m:e>
                                              <m:sub>
                                                <m:r>
                                                  <m:rPr>
                                                    <m:sty m:val="p"/>
                                                  </m:rPr>
                                                  <a:rPr lang="en-US" sz="11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max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sz="11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1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=1.2254</m:t>
                                </m:r>
                                <m:d>
                                  <m:dPr>
                                    <m:ctrlPr>
                                      <a:rPr lang="en-US" sz="11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1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11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t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m:rPr>
                                            <m:sty m:val="p"/>
                                          </m:rPr>
                                          <a:rPr lang="en-US" sz="110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t</m:t>
                                        </m:r>
                                      </m:den>
                                    </m:f>
                                  </m:e>
                                </m:d>
                                <m:sSup>
                                  <m:sSupPr>
                                    <m:ctrlPr>
                                      <a:rPr lang="en-US" sz="11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11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10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r>
                                          <a:rPr lang="en-US" sz="11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1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e</m:t>
                                            </m:r>
                                            <m:r>
                                              <a:rPr lang="fr-CH" sz="1100" b="0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𝑥𝑝</m:t>
                                            </m:r>
                                          </m:e>
                                          <m:sup>
                                            <m:r>
                                              <a:rPr lang="en-US" sz="11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11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2.3367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en-US" sz="1100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d>
                                                  <m:dPr>
                                                    <m:ctrlPr>
                                                      <a:rPr lang="en-US" sz="1100" i="1"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f>
                                                      <m:fPr>
                                                        <m:ctrlPr>
                                                          <a:rPr lang="en-US" sz="1100" i="1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fPr>
                                                      <m:num>
                                                        <m:r>
                                                          <m:rPr>
                                                            <m:sty m:val="p"/>
                                                          </m:rPr>
                                                          <a:rPr lang="en-US" sz="11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t</m:t>
                                                        </m:r>
                                                      </m:num>
                                                      <m:den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100" i="1">
                                                                <a:solidFill>
                                                                  <a:schemeClr val="tx1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m:rPr>
                                                                <m:sty m:val="p"/>
                                                              </m:rPr>
                                                              <a:rPr lang="en-US" sz="1100">
                                                                <a:solidFill>
                                                                  <a:schemeClr val="tx1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t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m:rPr>
                                                                <m:sty m:val="p"/>
                                                              </m:rPr>
                                                              <a:rPr lang="en-US" sz="1100">
                                                                <a:solidFill>
                                                                  <a:schemeClr val="tx1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max</m:t>
                                                            </m:r>
                                                          </m:sub>
                                                        </m:sSub>
                                                      </m:den>
                                                    </m:f>
                                                  </m:e>
                                                </m:d>
                                              </m:e>
                                              <m:sup>
                                                <m:r>
                                                  <a:rPr lang="en-US" sz="11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p>
                                          </m:sup>
                                        </m:sSup>
                                      </m:e>
                                    </m:d>
                                  </m:e>
                                  <m:sup>
                                    <m:r>
                                      <a:rPr lang="en-US" sz="11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5546674"/>
                      </a:ext>
                    </a:extLst>
                  </a:tr>
                  <a:tr h="549662"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:r>
                            <a:rPr lang="fr-FR" sz="1800" b="1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2D</a:t>
                          </a:r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12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m:rPr>
                                            <m:sty m:val="p"/>
                                          </m:rPr>
                                          <a:rPr lang="en-US" sz="120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i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i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  <m:r>
                                  <a:rPr lang="en-US" sz="12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US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m:rPr>
                                            <m:sty m:val="p"/>
                                          </m:rPr>
                                          <a:rPr lang="en-US" sz="120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t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t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  <m:sSup>
                                  <m:sSupPr>
                                    <m:ctrlPr>
                                      <a:rPr lang="en-US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e</m:t>
                                    </m:r>
                                  </m:e>
                                  <m:sup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1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  <m:r>
                                          <a:rPr lang="en-US" sz="1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f>
                                          <m:f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  <m:sSup>
                                          <m:sSup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sz="1200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f>
                                                  <m:fPr>
                                                    <m:ctrlPr>
                                                      <a:rPr lang="en-US" sz="1200" i="1"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r>
                                                      <m:rPr>
                                                        <m:sty m:val="p"/>
                                                      </m:rPr>
                                                      <a:rPr lang="en-US" sz="1200"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t</m:t>
                                                    </m:r>
                                                  </m:num>
                                                  <m:den>
                                                    <m:sSub>
                                                      <m:sSubPr>
                                                        <m:ctrlPr>
                                                          <a:rPr lang="en-US" sz="1200" i="1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m:rPr>
                                                            <m:sty m:val="p"/>
                                                          </m:rPr>
                                                          <a:rPr lang="en-US" sz="12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t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m:rPr>
                                                            <m:sty m:val="p"/>
                                                          </m:rPr>
                                                          <a:rPr lang="en-US" sz="12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max</m:t>
                                                        </m:r>
                                                      </m:sub>
                                                    </m:sSub>
                                                  </m:den>
                                                </m:f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sup>
                                </m:sSup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12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m:rPr>
                                            <m:sty m:val="p"/>
                                          </m:rPr>
                                          <a:rPr lang="en-US" sz="120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i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i</m:t>
                                            </m:r>
                                          </m:e>
                                          <m:sub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  <m:r>
                                  <a:rPr lang="en-US" sz="12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US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t</m:t>
                                            </m:r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1200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m:rPr>
                                                    <m:sty m:val="p"/>
                                                  </m:rPr>
                                                  <a:rPr lang="en-US" sz="12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t</m:t>
                                                </m:r>
                                              </m:e>
                                              <m:sub>
                                                <m:r>
                                                  <m:rPr>
                                                    <m:sty m:val="p"/>
                                                  </m:rPr>
                                                  <a:rPr lang="en-US" sz="12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max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sz="12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1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20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e</m:t>
                                    </m:r>
                                  </m:e>
                                  <m:sup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1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num>
                                          <m:den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den>
                                        </m:f>
                                        <m:r>
                                          <a:rPr lang="en-US" sz="1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f>
                                          <m:f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num>
                                          <m:den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den>
                                        </m:f>
                                        <m:sSup>
                                          <m:sSupPr>
                                            <m:ctrlPr>
                                              <a:rPr lang="en-US" sz="1200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sz="1200" i="1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f>
                                                  <m:fPr>
                                                    <m:ctrlPr>
                                                      <a:rPr lang="en-US" sz="1200" i="1"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r>
                                                      <m:rPr>
                                                        <m:sty m:val="p"/>
                                                      </m:rPr>
                                                      <a:rPr lang="en-US" sz="1200"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t</m:t>
                                                    </m:r>
                                                  </m:num>
                                                  <m:den>
                                                    <m:sSub>
                                                      <m:sSubPr>
                                                        <m:ctrlPr>
                                                          <a:rPr lang="en-US" sz="1200" i="1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m:rPr>
                                                            <m:sty m:val="p"/>
                                                          </m:rPr>
                                                          <a:rPr lang="en-US" sz="12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t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m:rPr>
                                                            <m:sty m:val="p"/>
                                                          </m:rPr>
                                                          <a:rPr lang="en-US" sz="12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max</m:t>
                                                        </m:r>
                                                      </m:sub>
                                                    </m:sSub>
                                                  </m:den>
                                                </m:f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sz="120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sup>
                                </m:sSup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0574252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F43B6FDA-019E-448B-83CD-5BA83301736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66700" y="1219201"/>
              <a:ext cx="8610600" cy="153745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38200">
                      <a:extLst>
                        <a:ext uri="{9D8B030D-6E8A-4147-A177-3AD203B41FA5}">
                          <a16:colId xmlns:a16="http://schemas.microsoft.com/office/drawing/2014/main" val="473366904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3595801147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804136"/>
                        </a:ext>
                      </a:extLst>
                    </a:gridCol>
                  </a:tblGrid>
                  <a:tr h="371022">
                    <a:tc>
                      <a:txBody>
                        <a:bodyPr/>
                        <a:lstStyle/>
                        <a:p>
                          <a:pPr algn="ctr"/>
                          <a:endParaRPr lang="en-US" sz="12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dirty="0" err="1">
                              <a:solidFill>
                                <a:schemeClr val="tx1"/>
                              </a:solidFill>
                            </a:rPr>
                            <a:t>Instantaneous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dirty="0">
                              <a:solidFill>
                                <a:schemeClr val="tx1"/>
                              </a:solidFill>
                            </a:rPr>
                            <a:t>Progressive</a:t>
                          </a:r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37602186"/>
                      </a:ext>
                    </a:extLst>
                  </a:tr>
                  <a:tr h="6033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b="1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3D</a:t>
                          </a:r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1787" t="-66667" r="-100313" b="-9596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1787" t="-66667" r="-313" b="-9596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546674"/>
                      </a:ext>
                    </a:extLst>
                  </a:tr>
                  <a:tr h="563118">
                    <a:tc>
                      <a:txBody>
                        <a:bodyPr/>
                        <a:lstStyle/>
                        <a:p>
                          <a:pPr marL="0" algn="ctr" defTabSz="685800" rtl="0" eaLnBrk="1" latinLnBrk="0" hangingPunct="1"/>
                          <a:r>
                            <a:rPr lang="fr-FR" sz="1800" b="1" kern="120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2D</a:t>
                          </a:r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1787" t="-177419" r="-100313" b="-2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1787" t="-177419" r="-313" b="-21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5742525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1" name="Image 2">
            <a:extLst>
              <a:ext uri="{FF2B5EF4-FFF2-40B4-BE49-F238E27FC236}">
                <a16:creationId xmlns:a16="http://schemas.microsoft.com/office/drawing/2014/main" id="{55B38B61-EA50-4E74-9C5C-5E925250AB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1182" y="2882038"/>
            <a:ext cx="3984218" cy="297568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16EA3E5-643F-44E9-8B38-3D838803EA36}"/>
              </a:ext>
            </a:extLst>
          </p:cNvPr>
          <p:cNvSpPr txBox="1"/>
          <p:nvPr/>
        </p:nvSpPr>
        <p:spPr>
          <a:xfrm>
            <a:off x="228600" y="762000"/>
            <a:ext cx="8915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 startAt="4"/>
            </a:pPr>
            <a:r>
              <a:rPr lang="fr-FR" dirty="0">
                <a:solidFill>
                  <a:srgbClr val="0000FF"/>
                </a:solidFill>
              </a:rPr>
              <a:t>Accounting for </a:t>
            </a:r>
            <a:r>
              <a:rPr lang="fr-FR" dirty="0" err="1">
                <a:solidFill>
                  <a:srgbClr val="0000FF"/>
                </a:solidFill>
              </a:rPr>
              <a:t>overlapping</a:t>
            </a:r>
            <a:r>
              <a:rPr lang="fr-FR" dirty="0">
                <a:solidFill>
                  <a:srgbClr val="0000FF"/>
                </a:solidFill>
              </a:rPr>
              <a:t>, </a:t>
            </a:r>
            <a:r>
              <a:rPr lang="fr-FR" dirty="0" err="1">
                <a:solidFill>
                  <a:srgbClr val="0000FF"/>
                </a:solidFill>
              </a:rPr>
              <a:t>Scharifker</a:t>
            </a:r>
            <a:r>
              <a:rPr lang="fr-FR" dirty="0">
                <a:solidFill>
                  <a:srgbClr val="0000FF"/>
                </a:solidFill>
              </a:rPr>
              <a:t> and </a:t>
            </a:r>
            <a:r>
              <a:rPr lang="fr-FR" dirty="0" err="1">
                <a:solidFill>
                  <a:srgbClr val="0000FF"/>
                </a:solidFill>
              </a:rPr>
              <a:t>coworkers</a:t>
            </a: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err="1">
                <a:solidFill>
                  <a:srgbClr val="0000FF"/>
                </a:solidFill>
              </a:rPr>
              <a:t>established</a:t>
            </a:r>
            <a:r>
              <a:rPr lang="fr-FR" dirty="0">
                <a:solidFill>
                  <a:srgbClr val="0000FF"/>
                </a:solidFill>
              </a:rPr>
              <a:t> the </a:t>
            </a:r>
            <a:r>
              <a:rPr lang="fr-FR" dirty="0" err="1">
                <a:solidFill>
                  <a:srgbClr val="0000FF"/>
                </a:solidFill>
              </a:rPr>
              <a:t>following</a:t>
            </a: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err="1">
                <a:solidFill>
                  <a:srgbClr val="0000FF"/>
                </a:solidFill>
              </a:rPr>
              <a:t>equations</a:t>
            </a:r>
            <a:r>
              <a:rPr lang="fr-FR" dirty="0">
                <a:solidFill>
                  <a:srgbClr val="0000FF"/>
                </a:solidFill>
              </a:rPr>
              <a:t>: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D1161B-2FA9-41B4-B6B0-351EB38B9B97}"/>
              </a:ext>
            </a:extLst>
          </p:cNvPr>
          <p:cNvSpPr txBox="1"/>
          <p:nvPr/>
        </p:nvSpPr>
        <p:spPr>
          <a:xfrm>
            <a:off x="190098" y="6172200"/>
            <a:ext cx="849670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700" dirty="0">
                <a:solidFill>
                  <a:srgbClr val="0000FF"/>
                </a:solidFill>
              </a:rPr>
              <a:t>2) For a 1 cm</a:t>
            </a:r>
            <a:r>
              <a:rPr lang="en-US" sz="1700" baseline="30000" dirty="0">
                <a:solidFill>
                  <a:srgbClr val="0000FF"/>
                </a:solidFill>
              </a:rPr>
              <a:t>2</a:t>
            </a:r>
            <a:r>
              <a:rPr lang="en-US" sz="1700" dirty="0">
                <a:solidFill>
                  <a:srgbClr val="0000FF"/>
                </a:solidFill>
              </a:rPr>
              <a:t> substrate, you integrated </a:t>
            </a:r>
            <a:r>
              <a:rPr lang="en-US" sz="1700" dirty="0" err="1">
                <a:solidFill>
                  <a:srgbClr val="0000FF"/>
                </a:solidFill>
              </a:rPr>
              <a:t>Q</a:t>
            </a:r>
            <a:r>
              <a:rPr lang="en-US" sz="1700" baseline="-25000" dirty="0" err="1">
                <a:solidFill>
                  <a:srgbClr val="0000FF"/>
                </a:solidFill>
              </a:rPr>
              <a:t>max</a:t>
            </a:r>
            <a:r>
              <a:rPr lang="en-US" sz="1700" dirty="0">
                <a:solidFill>
                  <a:srgbClr val="0000FF"/>
                </a:solidFill>
              </a:rPr>
              <a:t> and found 12.7 </a:t>
            </a:r>
            <a:r>
              <a:rPr lang="en-US" sz="1700" dirty="0" err="1">
                <a:solidFill>
                  <a:srgbClr val="0000FF"/>
                </a:solidFill>
              </a:rPr>
              <a:t>mC</a:t>
            </a:r>
            <a:r>
              <a:rPr lang="en-US" sz="1700" dirty="0">
                <a:solidFill>
                  <a:srgbClr val="0000FF"/>
                </a:solidFill>
              </a:rPr>
              <a:t>, 10.5 </a:t>
            </a:r>
            <a:r>
              <a:rPr lang="en-US" sz="1700" dirty="0" err="1">
                <a:solidFill>
                  <a:srgbClr val="0000FF"/>
                </a:solidFill>
              </a:rPr>
              <a:t>mC</a:t>
            </a:r>
            <a:r>
              <a:rPr lang="en-US" sz="1700" dirty="0">
                <a:solidFill>
                  <a:srgbClr val="0000FF"/>
                </a:solidFill>
              </a:rPr>
              <a:t>, and 8.3 </a:t>
            </a:r>
            <a:r>
              <a:rPr lang="en-US" sz="1700" dirty="0" err="1">
                <a:solidFill>
                  <a:srgbClr val="0000FF"/>
                </a:solidFill>
              </a:rPr>
              <a:t>mC</a:t>
            </a:r>
            <a:r>
              <a:rPr lang="en-US" sz="1700" dirty="0">
                <a:solidFill>
                  <a:srgbClr val="0000FF"/>
                </a:solidFill>
              </a:rPr>
              <a:t> at -150 mV, -175 mV, and -200 mV, respectively. What can you conclude? (z=2 and </a:t>
            </a:r>
            <a:r>
              <a:rPr lang="en-US" sz="1700" dirty="0" err="1">
                <a:solidFill>
                  <a:srgbClr val="0000FF"/>
                </a:solidFill>
              </a:rPr>
              <a:t>V</a:t>
            </a:r>
            <a:r>
              <a:rPr lang="en-US" sz="1700" baseline="-25000" dirty="0" err="1">
                <a:solidFill>
                  <a:srgbClr val="0000FF"/>
                </a:solidFill>
              </a:rPr>
              <a:t>m</a:t>
            </a:r>
            <a:r>
              <a:rPr lang="en-US" sz="1700" dirty="0">
                <a:solidFill>
                  <a:srgbClr val="0000FF"/>
                </a:solidFill>
              </a:rPr>
              <a:t>=7.09 cm</a:t>
            </a:r>
            <a:r>
              <a:rPr lang="en-US" sz="1700" baseline="30000" dirty="0">
                <a:solidFill>
                  <a:srgbClr val="0000FF"/>
                </a:solidFill>
              </a:rPr>
              <a:t>3</a:t>
            </a:r>
            <a:r>
              <a:rPr lang="en-US" sz="1700" dirty="0">
                <a:solidFill>
                  <a:srgbClr val="0000FF"/>
                </a:solidFill>
              </a:rPr>
              <a:t>.mol</a:t>
            </a:r>
            <a:r>
              <a:rPr lang="en-US" sz="1700" baseline="30000" dirty="0">
                <a:solidFill>
                  <a:srgbClr val="0000FF"/>
                </a:solidFill>
              </a:rPr>
              <a:t>-1</a:t>
            </a:r>
            <a:r>
              <a:rPr lang="en-US" sz="1700" dirty="0">
                <a:solidFill>
                  <a:srgbClr val="0000FF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02352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13</a:t>
            </a:fld>
            <a:endParaRPr lang="en-US" sz="1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6EA3E5-643F-44E9-8B38-3D838803EA36}"/>
              </a:ext>
            </a:extLst>
          </p:cNvPr>
          <p:cNvSpPr txBox="1"/>
          <p:nvPr/>
        </p:nvSpPr>
        <p:spPr>
          <a:xfrm>
            <a:off x="228600" y="762000"/>
            <a:ext cx="8915399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 startAt="4"/>
            </a:pPr>
            <a:r>
              <a:rPr lang="fr-FR" sz="2000" dirty="0">
                <a:solidFill>
                  <a:srgbClr val="0000FF"/>
                </a:solidFill>
              </a:rPr>
              <a:t>Maximum radius of </a:t>
            </a:r>
            <a:r>
              <a:rPr lang="fr-FR" sz="2000" dirty="0" err="1">
                <a:solidFill>
                  <a:srgbClr val="0000FF"/>
                </a:solidFill>
              </a:rPr>
              <a:t>hemispherical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density</a:t>
            </a:r>
            <a:r>
              <a:rPr lang="fr-FR" sz="2000" dirty="0">
                <a:solidFill>
                  <a:srgbClr val="0000FF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</a:rPr>
              <a:t>4.1. Assumption: Nuclei are ideally packed on the surface (compact hexagonal arrangement)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93A9ABA-AC5B-4383-9734-14573BEFF0E1}"/>
              </a:ext>
            </a:extLst>
          </p:cNvPr>
          <p:cNvGrpSpPr>
            <a:grpSpLocks noChangeAspect="1"/>
          </p:cNvGrpSpPr>
          <p:nvPr/>
        </p:nvGrpSpPr>
        <p:grpSpPr>
          <a:xfrm>
            <a:off x="3968996" y="3200400"/>
            <a:ext cx="1206009" cy="1080000"/>
            <a:chOff x="3721099" y="3047865"/>
            <a:chExt cx="936000" cy="838201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07F17429-3C99-450F-A598-94BE63B159A6}"/>
                </a:ext>
              </a:extLst>
            </p:cNvPr>
            <p:cNvSpPr/>
            <p:nvPr/>
          </p:nvSpPr>
          <p:spPr>
            <a:xfrm>
              <a:off x="3721099" y="3047865"/>
              <a:ext cx="936000" cy="838199"/>
            </a:xfrm>
            <a:prstGeom prst="hexag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5FABBF7-7744-4C1D-9D47-A7E2693D07A0}"/>
                </a:ext>
              </a:extLst>
            </p:cNvPr>
            <p:cNvSpPr/>
            <p:nvPr/>
          </p:nvSpPr>
          <p:spPr>
            <a:xfrm>
              <a:off x="3767667" y="3047866"/>
              <a:ext cx="838200" cy="838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F29F3AD-644A-45F5-83D4-CB68A088A1D2}"/>
                </a:ext>
              </a:extLst>
            </p:cNvPr>
            <p:cNvCxnSpPr>
              <a:endCxn id="6" idx="0"/>
            </p:cNvCxnSpPr>
            <p:nvPr/>
          </p:nvCxnSpPr>
          <p:spPr>
            <a:xfrm flipH="1" flipV="1">
              <a:off x="4186767" y="3047866"/>
              <a:ext cx="4233" cy="38113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71A6FA7-C88D-4EF1-B207-BE4FEEAB9928}"/>
                </a:ext>
              </a:extLst>
            </p:cNvPr>
            <p:cNvSpPr txBox="1"/>
            <p:nvPr/>
          </p:nvSpPr>
          <p:spPr>
            <a:xfrm>
              <a:off x="4163251" y="3092180"/>
              <a:ext cx="466099" cy="286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err="1"/>
                <a:t>r</a:t>
              </a:r>
              <a:r>
                <a:rPr lang="fr-FR" baseline="-25000" dirty="0" err="1"/>
                <a:t>max</a:t>
              </a:r>
              <a:endParaRPr lang="en-US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EAC1A1B-2413-4948-844F-6670AB2FC413}"/>
                  </a:ext>
                </a:extLst>
              </p:cNvPr>
              <p:cNvSpPr txBox="1"/>
              <p:nvPr/>
            </p:nvSpPr>
            <p:spPr>
              <a:xfrm>
                <a:off x="381000" y="1676400"/>
                <a:ext cx="8496701" cy="1486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Hexagonal </a:t>
                </a:r>
                <a:r>
                  <a:rPr lang="fr-FR" dirty="0" err="1"/>
                  <a:t>cell</a:t>
                </a:r>
                <a:r>
                  <a:rPr lang="fr-FR" dirty="0"/>
                  <a:t> surface area: 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  <m:sup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𝒉𝒆𝒙</m:t>
                        </m:r>
                      </m:sup>
                    </m:sSubSup>
                    <m:r>
                      <a:rPr lang="fr-FR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sSubSup>
                      <m:sSub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fr-FR" b="1" dirty="0"/>
                  <a:t> 	  </a:t>
                </a:r>
                <a:r>
                  <a:rPr lang="fr-FR" dirty="0" err="1"/>
                  <a:t>hence</a:t>
                </a:r>
                <a:r>
                  <a:rPr lang="fr-FR" b="1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𝑵</m:t>
                        </m:r>
                      </m:e>
                      <m:sub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fr-FR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Sup>
                          <m:sSubSupPr>
                            <m:ctrlPr>
                              <a:rPr lang="fr-FR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  <m:sup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𝒉𝒆𝒙</m:t>
                            </m:r>
                          </m:sup>
                        </m:sSubSup>
                      </m:den>
                    </m:f>
                    <m:r>
                      <a:rPr lang="fr-FR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  <m:sSubSup>
                          <m:sSub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fr-FR" b="1" i="1" smtClean="0">
                                <a:latin typeface="Cambria Math" panose="02040503050406030204" pitchFamily="18" charset="0"/>
                              </a:rPr>
                              <m:t>𝒎𝒂𝒙</m:t>
                            </m:r>
                          </m:sub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den>
                    </m:f>
                  </m:oMath>
                </a14:m>
                <a:endParaRPr lang="fr-FR" b="1" dirty="0"/>
              </a:p>
              <a:p>
                <a:endParaRPr lang="en-US" dirty="0"/>
              </a:p>
              <a:p>
                <a:r>
                  <a:rPr lang="en-US" dirty="0"/>
                  <a:t>Volume of the hemisphere inscribed in the hexagonal cell: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fr-FR" sz="18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</m:sSub>
                    <m:r>
                      <a:rPr lang="en-US" sz="1800" b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sz="18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𝝅</m:t>
                    </m:r>
                    <m:sSubSup>
                      <m:sSubSupPr>
                        <m:ctrlP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b>
                        <m:r>
                          <a:rPr lang="fr-FR" sz="18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endParaRPr lang="en-US" dirty="0"/>
              </a:p>
              <a:p>
                <a:r>
                  <a:rPr lang="fr-FR" b="0" dirty="0"/>
                  <a:t>	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EAC1A1B-2413-4948-844F-6670AB2FC4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676400"/>
                <a:ext cx="8496701" cy="1486304"/>
              </a:xfrm>
              <a:prstGeom prst="rect">
                <a:avLst/>
              </a:prstGeom>
              <a:blipFill>
                <a:blip r:embed="rId3"/>
                <a:stretch>
                  <a:fillRect l="-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6322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id="{A9A03133-2349-403A-AB7F-AC7894E9DC11}"/>
              </a:ext>
            </a:extLst>
          </p:cNvPr>
          <p:cNvSpPr/>
          <p:nvPr/>
        </p:nvSpPr>
        <p:spPr>
          <a:xfrm>
            <a:off x="3009500" y="3581400"/>
            <a:ext cx="2514600" cy="567236"/>
          </a:xfrm>
          <a:prstGeom prst="rightArrow">
            <a:avLst>
              <a:gd name="adj1" fmla="val 73756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14</a:t>
            </a:fld>
            <a:endParaRPr lang="en-US" sz="1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6EA3E5-643F-44E9-8B38-3D838803EA36}"/>
              </a:ext>
            </a:extLst>
          </p:cNvPr>
          <p:cNvSpPr txBox="1"/>
          <p:nvPr/>
        </p:nvSpPr>
        <p:spPr>
          <a:xfrm>
            <a:off x="228600" y="762000"/>
            <a:ext cx="8915399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 startAt="4"/>
            </a:pPr>
            <a:r>
              <a:rPr lang="fr-FR" sz="2000" dirty="0">
                <a:solidFill>
                  <a:srgbClr val="0000FF"/>
                </a:solidFill>
              </a:rPr>
              <a:t>Maximum radius of </a:t>
            </a:r>
            <a:r>
              <a:rPr lang="fr-FR" sz="2000" dirty="0" err="1">
                <a:solidFill>
                  <a:srgbClr val="0000FF"/>
                </a:solidFill>
              </a:rPr>
              <a:t>hemispherical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density</a:t>
            </a:r>
            <a:r>
              <a:rPr lang="fr-FR" sz="2000" dirty="0">
                <a:solidFill>
                  <a:srgbClr val="0000FF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</a:rPr>
              <a:t>4.1. Assumption: Nuclei are ideally packed on the surface (compact hexagonal arrangement)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ED395E-DC98-49E5-A911-26A7AC96F3A9}"/>
                  </a:ext>
                </a:extLst>
              </p:cNvPr>
              <p:cNvSpPr txBox="1"/>
              <p:nvPr/>
            </p:nvSpPr>
            <p:spPr>
              <a:xfrm>
                <a:off x="381000" y="1676400"/>
                <a:ext cx="8496701" cy="30232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Hexagonal </a:t>
                </a:r>
                <a:r>
                  <a:rPr lang="fr-FR" dirty="0" err="1"/>
                  <a:t>cell</a:t>
                </a:r>
                <a:r>
                  <a:rPr lang="fr-FR" dirty="0"/>
                  <a:t> surface area: 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  <m:sup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𝒉𝒆𝒙</m:t>
                        </m:r>
                      </m:sup>
                    </m:sSubSup>
                    <m:r>
                      <a:rPr lang="fr-FR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sSubSup>
                      <m:sSub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fr-FR" b="1" dirty="0"/>
                  <a:t> 	  </a:t>
                </a:r>
                <a:r>
                  <a:rPr lang="fr-FR" dirty="0" err="1"/>
                  <a:t>hence</a:t>
                </a:r>
                <a:r>
                  <a:rPr lang="fr-FR" b="1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𝑵</m:t>
                        </m:r>
                      </m:e>
                      <m:sub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fr-FR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Sup>
                          <m:sSubSupPr>
                            <m:ctrlPr>
                              <a:rPr lang="fr-FR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  <m:sup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𝒉𝒆𝒙</m:t>
                            </m:r>
                          </m:sup>
                        </m:sSubSup>
                      </m:den>
                    </m:f>
                    <m:r>
                      <a:rPr lang="fr-FR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  <m:sSubSup>
                          <m:sSub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fr-FR" b="1" i="1" smtClean="0">
                                <a:latin typeface="Cambria Math" panose="02040503050406030204" pitchFamily="18" charset="0"/>
                              </a:rPr>
                              <m:t>𝒎𝒂𝒙</m:t>
                            </m:r>
                          </m:sub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den>
                    </m:f>
                  </m:oMath>
                </a14:m>
                <a:endParaRPr lang="fr-FR" b="1" dirty="0"/>
              </a:p>
              <a:p>
                <a:endParaRPr lang="en-US" dirty="0"/>
              </a:p>
              <a:p>
                <a:r>
                  <a:rPr lang="en-US" dirty="0"/>
                  <a:t>Volume of the hemisphere inscribed in the hexagonal cell: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fr-FR" sz="18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</m:sSub>
                    <m:r>
                      <a:rPr lang="en-US" sz="1800" b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sz="18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𝝅</m:t>
                    </m:r>
                    <m:sSubSup>
                      <m:sSubSupPr>
                        <m:ctrlP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b>
                        <m:r>
                          <a:rPr lang="fr-FR" sz="18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sz="1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Q</a:t>
                </a:r>
                <a:r>
                  <a:rPr lang="en-US" baseline="-25000" dirty="0" err="1"/>
                  <a:t>max</a:t>
                </a:r>
                <a:r>
                  <a:rPr lang="en-US" dirty="0"/>
                  <a:t> is related to the electrodeposit volume by the Faraday law: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𝑧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fr-FR" b="0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𝑧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fr-FR" b="0" dirty="0"/>
                  <a:t>	</a:t>
                </a:r>
                <a:r>
                  <a:rPr lang="fr-FR" b="0" dirty="0" err="1"/>
                  <a:t>replacing</a:t>
                </a:r>
                <a:r>
                  <a:rPr lang="fr-FR" b="0" dirty="0"/>
                  <a:t> N</a:t>
                </a:r>
                <a:r>
                  <a:rPr lang="fr-FR" b="0" baseline="-25000" dirty="0"/>
                  <a:t>0</a:t>
                </a:r>
                <a:r>
                  <a:rPr lang="fr-FR" b="0" dirty="0"/>
                  <a:t> and V</a:t>
                </a:r>
                <a:r>
                  <a:rPr lang="fr-FR" b="0" baseline="-25000" dirty="0"/>
                  <a:t>max</a:t>
                </a:r>
                <a:r>
                  <a:rPr lang="fr-FR" b="0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𝑧𝐹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</m:oMath>
                </a14:m>
                <a:endParaRPr lang="fr-FR" b="0" dirty="0"/>
              </a:p>
              <a:p>
                <a:endParaRPr lang="fr-FR" dirty="0"/>
              </a:p>
              <a:p>
                <a:r>
                  <a:rPr lang="en-US" dirty="0"/>
                  <a:t> 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ED395E-DC98-49E5-A911-26A7AC96F3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676400"/>
                <a:ext cx="8496701" cy="3023264"/>
              </a:xfrm>
              <a:prstGeom prst="rect">
                <a:avLst/>
              </a:prstGeom>
              <a:blipFill>
                <a:blip r:embed="rId3"/>
                <a:stretch>
                  <a:fillRect l="-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0268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rrow: Right 14">
            <a:extLst>
              <a:ext uri="{FF2B5EF4-FFF2-40B4-BE49-F238E27FC236}">
                <a16:creationId xmlns:a16="http://schemas.microsoft.com/office/drawing/2014/main" id="{60862163-AA40-4556-B10C-76CA4D3C4B7F}"/>
              </a:ext>
            </a:extLst>
          </p:cNvPr>
          <p:cNvSpPr/>
          <p:nvPr/>
        </p:nvSpPr>
        <p:spPr>
          <a:xfrm>
            <a:off x="3009500" y="3581400"/>
            <a:ext cx="2514600" cy="567236"/>
          </a:xfrm>
          <a:prstGeom prst="rightArrow">
            <a:avLst>
              <a:gd name="adj1" fmla="val 73756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15</a:t>
            </a:fld>
            <a:endParaRPr lang="en-US" sz="1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6EA3E5-643F-44E9-8B38-3D838803EA36}"/>
              </a:ext>
            </a:extLst>
          </p:cNvPr>
          <p:cNvSpPr txBox="1"/>
          <p:nvPr/>
        </p:nvSpPr>
        <p:spPr>
          <a:xfrm>
            <a:off x="228600" y="762000"/>
            <a:ext cx="8915399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 startAt="4"/>
            </a:pPr>
            <a:r>
              <a:rPr lang="fr-FR" sz="2000" dirty="0">
                <a:solidFill>
                  <a:srgbClr val="0000FF"/>
                </a:solidFill>
              </a:rPr>
              <a:t>Maximum radius of </a:t>
            </a:r>
            <a:r>
              <a:rPr lang="fr-FR" sz="2000" dirty="0" err="1">
                <a:solidFill>
                  <a:srgbClr val="0000FF"/>
                </a:solidFill>
              </a:rPr>
              <a:t>hemispherical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density</a:t>
            </a:r>
            <a:r>
              <a:rPr lang="fr-FR" sz="2000" dirty="0">
                <a:solidFill>
                  <a:srgbClr val="0000FF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</a:rPr>
              <a:t>4.1. Assumption: Nuclei are ideally packed on the surface (compact hexagonal arrangement)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ED395E-DC98-49E5-A911-26A7AC96F3A9}"/>
                  </a:ext>
                </a:extLst>
              </p:cNvPr>
              <p:cNvSpPr txBox="1"/>
              <p:nvPr/>
            </p:nvSpPr>
            <p:spPr>
              <a:xfrm>
                <a:off x="381000" y="1676400"/>
                <a:ext cx="8496701" cy="37663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Hexagonal </a:t>
                </a:r>
                <a:r>
                  <a:rPr lang="fr-FR" dirty="0" err="1"/>
                  <a:t>cell</a:t>
                </a:r>
                <a:r>
                  <a:rPr lang="fr-FR" dirty="0"/>
                  <a:t> surface area: 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  <m:sup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𝒉𝒆𝒙</m:t>
                        </m:r>
                      </m:sup>
                    </m:sSubSup>
                    <m:r>
                      <a:rPr lang="fr-FR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sSubSup>
                      <m:sSub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fr-FR" b="1" dirty="0"/>
                  <a:t> 	  </a:t>
                </a:r>
                <a:r>
                  <a:rPr lang="fr-FR" dirty="0" err="1"/>
                  <a:t>hence</a:t>
                </a:r>
                <a:r>
                  <a:rPr lang="fr-FR" b="1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𝑵</m:t>
                        </m:r>
                      </m:e>
                      <m:sub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fr-FR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Sup>
                          <m:sSubSupPr>
                            <m:ctrlPr>
                              <a:rPr lang="fr-FR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  <m:sup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𝒉𝒆𝒙</m:t>
                            </m:r>
                          </m:sup>
                        </m:sSubSup>
                      </m:den>
                    </m:f>
                    <m:r>
                      <a:rPr lang="fr-FR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  <m:sSubSup>
                          <m:sSub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𝒎𝒂𝒙</m:t>
                            </m:r>
                          </m:sub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den>
                    </m:f>
                  </m:oMath>
                </a14:m>
                <a:endParaRPr lang="fr-FR" b="1" dirty="0"/>
              </a:p>
              <a:p>
                <a:endParaRPr lang="en-US" dirty="0"/>
              </a:p>
              <a:p>
                <a:r>
                  <a:rPr lang="en-US" dirty="0"/>
                  <a:t>Volume of the hemisphere inscribed in the hexagonal cell: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fr-F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</m:sSub>
                    <m:r>
                      <a:rPr lang="en-US" b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𝝅</m:t>
                    </m:r>
                    <m:sSubSup>
                      <m:sSubSupPr>
                        <m:ctrlP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b>
                        <m:r>
                          <a:rPr lang="fr-F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Q</a:t>
                </a:r>
                <a:r>
                  <a:rPr lang="en-US" baseline="-25000" dirty="0" err="1"/>
                  <a:t>max</a:t>
                </a:r>
                <a:r>
                  <a:rPr lang="en-US" dirty="0"/>
                  <a:t> is related to the electrodeposit volume by the Faraday law: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fr-FR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fr-FR" dirty="0"/>
                  <a:t>	</a:t>
                </a:r>
                <a:r>
                  <a:rPr lang="fr-FR" dirty="0" err="1"/>
                  <a:t>replacing</a:t>
                </a:r>
                <a:r>
                  <a:rPr lang="fr-FR" dirty="0"/>
                  <a:t> N</a:t>
                </a:r>
                <a:r>
                  <a:rPr lang="fr-FR" baseline="-25000" dirty="0"/>
                  <a:t>0</a:t>
                </a:r>
                <a:r>
                  <a:rPr lang="fr-FR" dirty="0"/>
                  <a:t> and V</a:t>
                </a:r>
                <a:r>
                  <a:rPr lang="fr-FR" baseline="-25000" dirty="0"/>
                  <a:t>max</a:t>
                </a:r>
                <a:r>
                  <a:rPr lang="fr-FR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𝑧𝐹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	</a:t>
                </a:r>
                <a:r>
                  <a:rPr lang="fr-FR" b="0" dirty="0"/>
                  <a:t>	</a:t>
                </a:r>
              </a:p>
              <a:p>
                <a:endParaRPr lang="fr-FR" dirty="0"/>
              </a:p>
              <a:p>
                <a:r>
                  <a:rPr lang="fr-FR" b="0" dirty="0" err="1"/>
                  <a:t>Hence</a:t>
                </a:r>
                <a:r>
                  <a:rPr lang="fr-FR" b="0" dirty="0"/>
                  <a:t>: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𝑧𝐹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1.382 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𝑧𝐹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fr-FR" b="0" dirty="0"/>
                  <a:t>   and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𝑧𝐹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d>
                          </m:e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54</m:t>
                        </m:r>
                        <m:rad>
                          <m:radPr>
                            <m:degHide m:val="on"/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p>
                          <m:sSup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0.151 </m:t>
                        </m:r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𝑧𝐹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d>
                          </m:e>
                          <m:sup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fr-FR" b="0" dirty="0"/>
              </a:p>
              <a:p>
                <a:endParaRPr lang="fr-FR" b="0" dirty="0"/>
              </a:p>
              <a:p>
                <a:r>
                  <a:rPr lang="en-US" dirty="0"/>
                  <a:t> 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ED395E-DC98-49E5-A911-26A7AC96F3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676400"/>
                <a:ext cx="8496701" cy="3766352"/>
              </a:xfrm>
              <a:prstGeom prst="rect">
                <a:avLst/>
              </a:prstGeom>
              <a:blipFill>
                <a:blip r:embed="rId3"/>
                <a:stretch>
                  <a:fillRect l="-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5556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16</a:t>
            </a:fld>
            <a:endParaRPr lang="en-US" sz="1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6EA3E5-643F-44E9-8B38-3D838803EA36}"/>
              </a:ext>
            </a:extLst>
          </p:cNvPr>
          <p:cNvSpPr txBox="1"/>
          <p:nvPr/>
        </p:nvSpPr>
        <p:spPr>
          <a:xfrm>
            <a:off x="228600" y="762000"/>
            <a:ext cx="8915399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 startAt="4"/>
            </a:pPr>
            <a:r>
              <a:rPr lang="fr-FR" sz="2000" dirty="0">
                <a:solidFill>
                  <a:srgbClr val="0000FF"/>
                </a:solidFill>
              </a:rPr>
              <a:t>Maximum radius of </a:t>
            </a:r>
            <a:r>
              <a:rPr lang="fr-FR" sz="2000" dirty="0" err="1">
                <a:solidFill>
                  <a:srgbClr val="0000FF"/>
                </a:solidFill>
              </a:rPr>
              <a:t>hemispherical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density</a:t>
            </a:r>
            <a:r>
              <a:rPr lang="fr-FR" sz="2000" dirty="0">
                <a:solidFill>
                  <a:srgbClr val="0000FF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</a:rPr>
              <a:t>4.1. Assumption: Nuclei are ideally packed on the surface (compact hexagonal arrangement)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8159E9-EE99-47C3-8C02-F6E8D14E2E23}"/>
              </a:ext>
            </a:extLst>
          </p:cNvPr>
          <p:cNvSpPr txBox="1"/>
          <p:nvPr/>
        </p:nvSpPr>
        <p:spPr>
          <a:xfrm>
            <a:off x="190098" y="5029200"/>
            <a:ext cx="8496701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</a:rPr>
              <a:t>4.2. For a 1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substrate, you integrated </a:t>
            </a:r>
            <a:r>
              <a:rPr lang="en-US" dirty="0" err="1">
                <a:solidFill>
                  <a:srgbClr val="0000FF"/>
                </a:solidFill>
              </a:rPr>
              <a:t>Q</a:t>
            </a:r>
            <a:r>
              <a:rPr lang="en-US" baseline="-25000" dirty="0" err="1">
                <a:solidFill>
                  <a:srgbClr val="0000FF"/>
                </a:solidFill>
              </a:rPr>
              <a:t>max</a:t>
            </a:r>
            <a:r>
              <a:rPr lang="en-US" dirty="0">
                <a:solidFill>
                  <a:srgbClr val="0000FF"/>
                </a:solidFill>
              </a:rPr>
              <a:t> and found 12.7 </a:t>
            </a:r>
            <a:r>
              <a:rPr lang="en-US" dirty="0" err="1">
                <a:solidFill>
                  <a:srgbClr val="0000FF"/>
                </a:solidFill>
              </a:rPr>
              <a:t>mC</a:t>
            </a:r>
            <a:r>
              <a:rPr lang="en-US" dirty="0">
                <a:solidFill>
                  <a:srgbClr val="0000FF"/>
                </a:solidFill>
              </a:rPr>
              <a:t>, 10.5 </a:t>
            </a:r>
            <a:r>
              <a:rPr lang="en-US" dirty="0" err="1">
                <a:solidFill>
                  <a:srgbClr val="0000FF"/>
                </a:solidFill>
              </a:rPr>
              <a:t>mC</a:t>
            </a:r>
            <a:r>
              <a:rPr lang="en-US" dirty="0">
                <a:solidFill>
                  <a:srgbClr val="0000FF"/>
                </a:solidFill>
              </a:rPr>
              <a:t>, and 8.3 </a:t>
            </a:r>
            <a:r>
              <a:rPr lang="en-US" dirty="0" err="1">
                <a:solidFill>
                  <a:srgbClr val="0000FF"/>
                </a:solidFill>
              </a:rPr>
              <a:t>mC</a:t>
            </a:r>
            <a:r>
              <a:rPr lang="en-US" dirty="0">
                <a:solidFill>
                  <a:srgbClr val="0000FF"/>
                </a:solidFill>
              </a:rPr>
              <a:t> at -150 mV, -175 mV, and -200 mV, respectively. What can you conclude?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93234F16-AEAA-4363-BB49-525F18EC4AF3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5704915"/>
          <a:ext cx="81854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371">
                  <a:extLst>
                    <a:ext uri="{9D8B030D-6E8A-4147-A177-3AD203B41FA5}">
                      <a16:colId xmlns:a16="http://schemas.microsoft.com/office/drawing/2014/main" val="493037601"/>
                    </a:ext>
                  </a:extLst>
                </a:gridCol>
                <a:gridCol w="2046371">
                  <a:extLst>
                    <a:ext uri="{9D8B030D-6E8A-4147-A177-3AD203B41FA5}">
                      <a16:colId xmlns:a16="http://schemas.microsoft.com/office/drawing/2014/main" val="142395696"/>
                    </a:ext>
                  </a:extLst>
                </a:gridCol>
                <a:gridCol w="2046371">
                  <a:extLst>
                    <a:ext uri="{9D8B030D-6E8A-4147-A177-3AD203B41FA5}">
                      <a16:colId xmlns:a16="http://schemas.microsoft.com/office/drawing/2014/main" val="2933415095"/>
                    </a:ext>
                  </a:extLst>
                </a:gridCol>
                <a:gridCol w="2046371">
                  <a:extLst>
                    <a:ext uri="{9D8B030D-6E8A-4147-A177-3AD203B41FA5}">
                      <a16:colId xmlns:a16="http://schemas.microsoft.com/office/drawing/2014/main" val="783645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-150 mV / -12.7 mC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-175 mV / -10.5 mC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-200 mV / -8.3 mC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7952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/>
                        <a:t>Maximum radius </a:t>
                      </a:r>
                      <a:r>
                        <a:rPr lang="fr-FR" sz="1400" b="1" dirty="0" err="1"/>
                        <a:t>r</a:t>
                      </a:r>
                      <a:r>
                        <a:rPr lang="fr-FR" sz="1400" b="1" baseline="-25000" dirty="0" err="1"/>
                        <a:t>c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7.72 nm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6.38 nm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5.04 nm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431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/>
                        <a:t>Density of </a:t>
                      </a:r>
                      <a:r>
                        <a:rPr lang="fr-FR" sz="1400" b="1" dirty="0" err="1"/>
                        <a:t>nuclei</a:t>
                      </a:r>
                      <a:r>
                        <a:rPr lang="fr-FR" sz="1400" b="1" dirty="0"/>
                        <a:t> N</a:t>
                      </a:r>
                      <a:r>
                        <a:rPr lang="fr-FR" sz="1400" b="1" baseline="-25000" dirty="0"/>
                        <a:t>0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4.85E+11 cm</a:t>
                      </a:r>
                      <a:r>
                        <a:rPr lang="en-US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7.09E+11 cm</a:t>
                      </a:r>
                      <a:r>
                        <a:rPr lang="en-US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1.13E+12 cm</a:t>
                      </a:r>
                      <a:r>
                        <a:rPr lang="en-US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40412997"/>
                  </a:ext>
                </a:extLst>
              </a:tr>
            </a:tbl>
          </a:graphicData>
        </a:graphic>
      </p:graphicFrame>
      <p:sp>
        <p:nvSpPr>
          <p:cNvPr id="10" name="Arrow: Right 9">
            <a:extLst>
              <a:ext uri="{FF2B5EF4-FFF2-40B4-BE49-F238E27FC236}">
                <a16:creationId xmlns:a16="http://schemas.microsoft.com/office/drawing/2014/main" id="{C542DF54-1DBE-45EB-86A6-6AE4C5A8A333}"/>
              </a:ext>
            </a:extLst>
          </p:cNvPr>
          <p:cNvSpPr/>
          <p:nvPr/>
        </p:nvSpPr>
        <p:spPr>
          <a:xfrm>
            <a:off x="3009500" y="3581400"/>
            <a:ext cx="2514600" cy="567236"/>
          </a:xfrm>
          <a:prstGeom prst="rightArrow">
            <a:avLst>
              <a:gd name="adj1" fmla="val 73756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4286A6-8C7E-43CE-9527-9D728D7FC77C}"/>
                  </a:ext>
                </a:extLst>
              </p:cNvPr>
              <p:cNvSpPr txBox="1"/>
              <p:nvPr/>
            </p:nvSpPr>
            <p:spPr>
              <a:xfrm>
                <a:off x="381000" y="1676400"/>
                <a:ext cx="8496701" cy="37663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Hexagonal </a:t>
                </a:r>
                <a:r>
                  <a:rPr lang="fr-FR" dirty="0" err="1"/>
                  <a:t>cell</a:t>
                </a:r>
                <a:r>
                  <a:rPr lang="fr-FR" dirty="0"/>
                  <a:t> surface area: 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  <m:sup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𝒉𝒆𝒙</m:t>
                        </m:r>
                      </m:sup>
                    </m:sSubSup>
                    <m:r>
                      <a:rPr lang="fr-FR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sSubSup>
                      <m:sSub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fr-FR" b="1" dirty="0"/>
                  <a:t> 	  </a:t>
                </a:r>
                <a:r>
                  <a:rPr lang="fr-FR" dirty="0" err="1"/>
                  <a:t>hence</a:t>
                </a:r>
                <a:r>
                  <a:rPr lang="fr-FR" b="1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𝑵</m:t>
                        </m:r>
                      </m:e>
                      <m:sub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fr-FR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Sup>
                          <m:sSubSupPr>
                            <m:ctrlPr>
                              <a:rPr lang="fr-FR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  <m:sup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𝒉𝒆𝒙</m:t>
                            </m:r>
                          </m:sup>
                        </m:sSubSup>
                      </m:den>
                    </m:f>
                    <m:r>
                      <a:rPr lang="fr-FR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  <m:sSubSup>
                          <m:sSub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𝒎𝒂𝒙</m:t>
                            </m:r>
                          </m:sub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den>
                    </m:f>
                  </m:oMath>
                </a14:m>
                <a:endParaRPr lang="fr-FR" b="1" dirty="0"/>
              </a:p>
              <a:p>
                <a:endParaRPr lang="en-US" dirty="0"/>
              </a:p>
              <a:p>
                <a:r>
                  <a:rPr lang="en-US" dirty="0"/>
                  <a:t>Volume of the hemisphere inscribed in the hexagonal cell: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fr-F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</m:sSub>
                    <m:r>
                      <a:rPr lang="en-US" b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𝝅</m:t>
                    </m:r>
                    <m:sSubSup>
                      <m:sSubSupPr>
                        <m:ctrlP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b>
                        <m:r>
                          <a:rPr lang="fr-F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Q</a:t>
                </a:r>
                <a:r>
                  <a:rPr lang="en-US" baseline="-25000" dirty="0" err="1"/>
                  <a:t>max</a:t>
                </a:r>
                <a:r>
                  <a:rPr lang="en-US" dirty="0"/>
                  <a:t> is related to the electrodeposit volume by the Faraday law: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fr-FR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fr-FR" dirty="0"/>
                  <a:t>	</a:t>
                </a:r>
                <a:r>
                  <a:rPr lang="fr-FR" dirty="0" err="1"/>
                  <a:t>replacing</a:t>
                </a:r>
                <a:r>
                  <a:rPr lang="fr-FR" dirty="0"/>
                  <a:t> N</a:t>
                </a:r>
                <a:r>
                  <a:rPr lang="fr-FR" baseline="-25000" dirty="0"/>
                  <a:t>0</a:t>
                </a:r>
                <a:r>
                  <a:rPr lang="fr-FR" dirty="0"/>
                  <a:t> and V</a:t>
                </a:r>
                <a:r>
                  <a:rPr lang="fr-FR" baseline="-25000" dirty="0"/>
                  <a:t>max</a:t>
                </a:r>
                <a:r>
                  <a:rPr lang="fr-FR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𝑧𝐹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	</a:t>
                </a:r>
                <a:r>
                  <a:rPr lang="fr-FR" b="0" dirty="0"/>
                  <a:t>	</a:t>
                </a:r>
              </a:p>
              <a:p>
                <a:endParaRPr lang="fr-FR" dirty="0"/>
              </a:p>
              <a:p>
                <a:r>
                  <a:rPr lang="fr-FR" b="0" dirty="0" err="1"/>
                  <a:t>Hence</a:t>
                </a:r>
                <a:r>
                  <a:rPr lang="fr-FR" b="0" dirty="0"/>
                  <a:t>: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𝑧𝐹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1.382 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𝑧𝐹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fr-FR" b="0" dirty="0"/>
                  <a:t>   and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𝑧𝐹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d>
                          </m:e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54</m:t>
                        </m:r>
                        <m:rad>
                          <m:radPr>
                            <m:degHide m:val="on"/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p>
                          <m:sSup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0.151 </m:t>
                        </m:r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𝑧𝐹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d>
                          </m:e>
                          <m:sup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fr-FR" b="0" dirty="0"/>
              </a:p>
              <a:p>
                <a:endParaRPr lang="fr-FR" b="0" dirty="0"/>
              </a:p>
              <a:p>
                <a:r>
                  <a:rPr lang="en-US" dirty="0"/>
                  <a:t> 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4286A6-8C7E-43CE-9527-9D728D7FC7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676400"/>
                <a:ext cx="8496701" cy="3766352"/>
              </a:xfrm>
              <a:prstGeom prst="rect">
                <a:avLst/>
              </a:prstGeom>
              <a:blipFill>
                <a:blip r:embed="rId3"/>
                <a:stretch>
                  <a:fillRect l="-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9532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17</a:t>
            </a:fld>
            <a:endParaRPr lang="en-US" sz="1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6EA3E5-643F-44E9-8B38-3D838803EA36}"/>
              </a:ext>
            </a:extLst>
          </p:cNvPr>
          <p:cNvSpPr txBox="1"/>
          <p:nvPr/>
        </p:nvSpPr>
        <p:spPr>
          <a:xfrm>
            <a:off x="228600" y="762000"/>
            <a:ext cx="8915399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 startAt="4"/>
            </a:pPr>
            <a:r>
              <a:rPr lang="fr-FR" sz="2000" dirty="0">
                <a:solidFill>
                  <a:srgbClr val="0000FF"/>
                </a:solidFill>
              </a:rPr>
              <a:t>Maximum radius of </a:t>
            </a:r>
            <a:r>
              <a:rPr lang="fr-FR" sz="2000" dirty="0" err="1">
                <a:solidFill>
                  <a:srgbClr val="0000FF"/>
                </a:solidFill>
              </a:rPr>
              <a:t>hemispherical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density</a:t>
            </a:r>
            <a:r>
              <a:rPr lang="fr-FR" sz="2000" dirty="0">
                <a:solidFill>
                  <a:srgbClr val="0000FF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</a:rPr>
              <a:t>4.1. Assumption: Nuclei are ideally packed on the surface (compact hexagonal arrangement)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8159E9-EE99-47C3-8C02-F6E8D14E2E23}"/>
              </a:ext>
            </a:extLst>
          </p:cNvPr>
          <p:cNvSpPr txBox="1"/>
          <p:nvPr/>
        </p:nvSpPr>
        <p:spPr>
          <a:xfrm>
            <a:off x="190098" y="5029200"/>
            <a:ext cx="8496701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</a:rPr>
              <a:t>4.2. For a 1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substrate, you integrated </a:t>
            </a:r>
            <a:r>
              <a:rPr lang="en-US" dirty="0" err="1">
                <a:solidFill>
                  <a:srgbClr val="0000FF"/>
                </a:solidFill>
              </a:rPr>
              <a:t>Q</a:t>
            </a:r>
            <a:r>
              <a:rPr lang="en-US" baseline="-25000" dirty="0" err="1">
                <a:solidFill>
                  <a:srgbClr val="0000FF"/>
                </a:solidFill>
              </a:rPr>
              <a:t>max</a:t>
            </a:r>
            <a:r>
              <a:rPr lang="en-US" dirty="0">
                <a:solidFill>
                  <a:srgbClr val="0000FF"/>
                </a:solidFill>
              </a:rPr>
              <a:t> and found 12.7 </a:t>
            </a:r>
            <a:r>
              <a:rPr lang="en-US" dirty="0" err="1">
                <a:solidFill>
                  <a:srgbClr val="0000FF"/>
                </a:solidFill>
              </a:rPr>
              <a:t>mC</a:t>
            </a:r>
            <a:r>
              <a:rPr lang="en-US" dirty="0">
                <a:solidFill>
                  <a:srgbClr val="0000FF"/>
                </a:solidFill>
              </a:rPr>
              <a:t>, 10.5 </a:t>
            </a:r>
            <a:r>
              <a:rPr lang="en-US" dirty="0" err="1">
                <a:solidFill>
                  <a:srgbClr val="0000FF"/>
                </a:solidFill>
              </a:rPr>
              <a:t>mC</a:t>
            </a:r>
            <a:r>
              <a:rPr lang="en-US" dirty="0">
                <a:solidFill>
                  <a:srgbClr val="0000FF"/>
                </a:solidFill>
              </a:rPr>
              <a:t>, and 8.3 </a:t>
            </a:r>
            <a:r>
              <a:rPr lang="en-US" dirty="0" err="1">
                <a:solidFill>
                  <a:srgbClr val="0000FF"/>
                </a:solidFill>
              </a:rPr>
              <a:t>mC</a:t>
            </a:r>
            <a:r>
              <a:rPr lang="en-US" dirty="0">
                <a:solidFill>
                  <a:srgbClr val="0000FF"/>
                </a:solidFill>
              </a:rPr>
              <a:t> at -150 mV, -175 mV, and -200 mV, respectively. What can you conclude?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93234F16-AEAA-4363-BB49-525F18EC4AF3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5704915"/>
          <a:ext cx="81854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371">
                  <a:extLst>
                    <a:ext uri="{9D8B030D-6E8A-4147-A177-3AD203B41FA5}">
                      <a16:colId xmlns:a16="http://schemas.microsoft.com/office/drawing/2014/main" val="493037601"/>
                    </a:ext>
                  </a:extLst>
                </a:gridCol>
                <a:gridCol w="2046371">
                  <a:extLst>
                    <a:ext uri="{9D8B030D-6E8A-4147-A177-3AD203B41FA5}">
                      <a16:colId xmlns:a16="http://schemas.microsoft.com/office/drawing/2014/main" val="142395696"/>
                    </a:ext>
                  </a:extLst>
                </a:gridCol>
                <a:gridCol w="2046371">
                  <a:extLst>
                    <a:ext uri="{9D8B030D-6E8A-4147-A177-3AD203B41FA5}">
                      <a16:colId xmlns:a16="http://schemas.microsoft.com/office/drawing/2014/main" val="2933415095"/>
                    </a:ext>
                  </a:extLst>
                </a:gridCol>
                <a:gridCol w="2046371">
                  <a:extLst>
                    <a:ext uri="{9D8B030D-6E8A-4147-A177-3AD203B41FA5}">
                      <a16:colId xmlns:a16="http://schemas.microsoft.com/office/drawing/2014/main" val="783645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-150 mV / -12.7 mC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-175 mV / -10.5 mC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-200 mV / -8.3 mC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7952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/>
                        <a:t>Maximum radius </a:t>
                      </a:r>
                      <a:r>
                        <a:rPr lang="fr-FR" sz="1400" b="1" dirty="0" err="1"/>
                        <a:t>r</a:t>
                      </a:r>
                      <a:r>
                        <a:rPr lang="fr-FR" sz="1400" b="1" baseline="-25000" dirty="0" err="1"/>
                        <a:t>c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7.72 nm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6.38 nm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5.04 nm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431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/>
                        <a:t>Density of </a:t>
                      </a:r>
                      <a:r>
                        <a:rPr lang="fr-FR" sz="1400" b="1" dirty="0" err="1"/>
                        <a:t>nuclei</a:t>
                      </a:r>
                      <a:r>
                        <a:rPr lang="fr-FR" sz="1400" b="1" dirty="0"/>
                        <a:t> N</a:t>
                      </a:r>
                      <a:r>
                        <a:rPr lang="fr-FR" sz="1400" b="1" baseline="-25000" dirty="0"/>
                        <a:t>0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4.85E+11 cm</a:t>
                      </a:r>
                      <a:r>
                        <a:rPr lang="en-US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7.09E+11 cm</a:t>
                      </a:r>
                      <a:r>
                        <a:rPr lang="en-US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1.13E+12 cm</a:t>
                      </a:r>
                      <a:r>
                        <a:rPr lang="en-US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40412997"/>
                  </a:ext>
                </a:extLst>
              </a:tr>
            </a:tbl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8ECB360-B74D-422B-89AA-71E7B4A838A3}"/>
              </a:ext>
            </a:extLst>
          </p:cNvPr>
          <p:cNvCxnSpPr>
            <a:cxnSpLocks/>
          </p:cNvCxnSpPr>
          <p:nvPr/>
        </p:nvCxnSpPr>
        <p:spPr>
          <a:xfrm>
            <a:off x="2438400" y="6112933"/>
            <a:ext cx="6128084" cy="288924"/>
          </a:xfrm>
          <a:prstGeom prst="straightConnector1">
            <a:avLst/>
          </a:prstGeom>
          <a:ln w="57150">
            <a:solidFill>
              <a:srgbClr val="FF6600">
                <a:alpha val="31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D92CC66-E007-4F50-8D9C-041955D80D90}"/>
              </a:ext>
            </a:extLst>
          </p:cNvPr>
          <p:cNvCxnSpPr>
            <a:cxnSpLocks/>
          </p:cNvCxnSpPr>
          <p:nvPr/>
        </p:nvCxnSpPr>
        <p:spPr>
          <a:xfrm flipV="1">
            <a:off x="2438400" y="6492876"/>
            <a:ext cx="6128084" cy="288924"/>
          </a:xfrm>
          <a:prstGeom prst="straightConnector1">
            <a:avLst/>
          </a:prstGeom>
          <a:ln w="57150">
            <a:solidFill>
              <a:srgbClr val="FF6600">
                <a:alpha val="31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542DF54-1DBE-45EB-86A6-6AE4C5A8A333}"/>
              </a:ext>
            </a:extLst>
          </p:cNvPr>
          <p:cNvSpPr/>
          <p:nvPr/>
        </p:nvSpPr>
        <p:spPr>
          <a:xfrm>
            <a:off x="3009500" y="3581400"/>
            <a:ext cx="2514600" cy="567236"/>
          </a:xfrm>
          <a:prstGeom prst="rightArrow">
            <a:avLst>
              <a:gd name="adj1" fmla="val 73756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4286A6-8C7E-43CE-9527-9D728D7FC77C}"/>
                  </a:ext>
                </a:extLst>
              </p:cNvPr>
              <p:cNvSpPr txBox="1"/>
              <p:nvPr/>
            </p:nvSpPr>
            <p:spPr>
              <a:xfrm>
                <a:off x="381000" y="1676400"/>
                <a:ext cx="8496701" cy="37663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Hexagonal </a:t>
                </a:r>
                <a:r>
                  <a:rPr lang="fr-FR" dirty="0" err="1"/>
                  <a:t>cell</a:t>
                </a:r>
                <a:r>
                  <a:rPr lang="fr-FR" dirty="0"/>
                  <a:t> surface area: 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  <m:sup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𝒉𝒆𝒙</m:t>
                        </m:r>
                      </m:sup>
                    </m:sSubSup>
                    <m:r>
                      <a:rPr lang="fr-FR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sSubSup>
                      <m:sSub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fr-FR" b="1" dirty="0"/>
                  <a:t> 	  </a:t>
                </a:r>
                <a:r>
                  <a:rPr lang="fr-FR" dirty="0" err="1"/>
                  <a:t>hence</a:t>
                </a:r>
                <a:r>
                  <a:rPr lang="fr-FR" b="1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𝑵</m:t>
                        </m:r>
                      </m:e>
                      <m:sub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fr-FR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Sup>
                          <m:sSubSupPr>
                            <m:ctrlPr>
                              <a:rPr lang="fr-FR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  <m:sup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𝒉𝒆𝒙</m:t>
                            </m:r>
                          </m:sup>
                        </m:sSubSup>
                      </m:den>
                    </m:f>
                    <m:r>
                      <a:rPr lang="fr-FR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  <m:sSubSup>
                          <m:sSub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fr-FR" b="1" i="1">
                                <a:latin typeface="Cambria Math" panose="02040503050406030204" pitchFamily="18" charset="0"/>
                              </a:rPr>
                              <m:t>𝒎𝒂𝒙</m:t>
                            </m:r>
                          </m:sub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den>
                    </m:f>
                  </m:oMath>
                </a14:m>
                <a:endParaRPr lang="fr-FR" b="1" dirty="0"/>
              </a:p>
              <a:p>
                <a:endParaRPr lang="en-US" dirty="0"/>
              </a:p>
              <a:p>
                <a:r>
                  <a:rPr lang="en-US" dirty="0"/>
                  <a:t>Volume of the hemisphere inscribed in the hexagonal cell: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fr-F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</m:sSub>
                    <m:r>
                      <a:rPr lang="en-US" b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𝝅</m:t>
                    </m:r>
                    <m:sSubSup>
                      <m:sSubSupPr>
                        <m:ctrlP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b>
                        <m:r>
                          <a:rPr lang="fr-FR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en-US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Q</a:t>
                </a:r>
                <a:r>
                  <a:rPr lang="en-US" baseline="-25000" dirty="0" err="1"/>
                  <a:t>max</a:t>
                </a:r>
                <a:r>
                  <a:rPr lang="en-US" dirty="0"/>
                  <a:t> is related to the electrodeposit volume by the Faraday law: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fr-FR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fr-FR" dirty="0"/>
                  <a:t>	</a:t>
                </a:r>
                <a:r>
                  <a:rPr lang="fr-FR" dirty="0" err="1"/>
                  <a:t>replacing</a:t>
                </a:r>
                <a:r>
                  <a:rPr lang="fr-FR" dirty="0"/>
                  <a:t> N</a:t>
                </a:r>
                <a:r>
                  <a:rPr lang="fr-FR" baseline="-25000" dirty="0"/>
                  <a:t>0</a:t>
                </a:r>
                <a:r>
                  <a:rPr lang="fr-FR" dirty="0"/>
                  <a:t> and V</a:t>
                </a:r>
                <a:r>
                  <a:rPr lang="fr-FR" baseline="-25000" dirty="0"/>
                  <a:t>max</a:t>
                </a:r>
                <a:r>
                  <a:rPr lang="fr-FR" dirty="0"/>
                  <a:t>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𝑧𝐹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	</a:t>
                </a:r>
                <a:r>
                  <a:rPr lang="fr-FR" b="0" dirty="0"/>
                  <a:t>	</a:t>
                </a:r>
              </a:p>
              <a:p>
                <a:endParaRPr lang="fr-FR" dirty="0"/>
              </a:p>
              <a:p>
                <a:r>
                  <a:rPr lang="fr-FR" b="0" dirty="0" err="1"/>
                  <a:t>Hence</a:t>
                </a:r>
                <a:r>
                  <a:rPr lang="fr-FR" b="0" dirty="0"/>
                  <a:t>: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𝑧𝐹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1.382 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𝑧𝐹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fr-FR" b="0" dirty="0"/>
                  <a:t>   and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𝑧𝐹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d>
                          </m:e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54</m:t>
                        </m:r>
                        <m:rad>
                          <m:radPr>
                            <m:degHide m:val="on"/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sSup>
                          <m:sSup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0.151 </m:t>
                        </m:r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𝑧𝐹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d>
                          </m:e>
                          <m:sup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𝑚𝑎𝑥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fr-FR" b="0" dirty="0"/>
              </a:p>
              <a:p>
                <a:endParaRPr lang="fr-FR" b="0" dirty="0"/>
              </a:p>
              <a:p>
                <a:r>
                  <a:rPr lang="en-US" dirty="0"/>
                  <a:t> 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4286A6-8C7E-43CE-9527-9D728D7FC7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676400"/>
                <a:ext cx="8496701" cy="3766352"/>
              </a:xfrm>
              <a:prstGeom prst="rect">
                <a:avLst/>
              </a:prstGeom>
              <a:blipFill>
                <a:blip r:embed="rId3"/>
                <a:stretch>
                  <a:fillRect l="-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074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2</a:t>
            </a:fld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ECA778-B218-4DF1-8B9E-3DAC8E5AF962}"/>
              </a:ext>
            </a:extLst>
          </p:cNvPr>
          <p:cNvSpPr txBox="1"/>
          <p:nvPr/>
        </p:nvSpPr>
        <p:spPr>
          <a:xfrm>
            <a:off x="228601" y="762000"/>
            <a:ext cx="868680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arenR"/>
            </a:pPr>
            <a:r>
              <a:rPr lang="fr-FR" sz="2000" dirty="0">
                <a:solidFill>
                  <a:srgbClr val="0000FF"/>
                </a:solidFill>
              </a:rPr>
              <a:t>What are the 4 </a:t>
            </a:r>
            <a:r>
              <a:rPr lang="fr-FR" sz="2000" dirty="0" err="1">
                <a:solidFill>
                  <a:srgbClr val="0000FF"/>
                </a:solidFill>
              </a:rPr>
              <a:t>nucleation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growth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models</a:t>
            </a:r>
            <a:r>
              <a:rPr lang="fr-FR" sz="2000" dirty="0">
                <a:solidFill>
                  <a:srgbClr val="0000FF"/>
                </a:solidFill>
              </a:rPr>
              <a:t>?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endParaRPr lang="fr-FR" baseline="30000" dirty="0">
              <a:solidFill>
                <a:srgbClr val="0000FF"/>
              </a:solidFill>
            </a:endParaRP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chemeClr val="bg1"/>
                </a:solidFill>
              </a:rPr>
              <a:t>3D </a:t>
            </a:r>
            <a:r>
              <a:rPr lang="fr-FR" sz="2400" dirty="0" err="1">
                <a:solidFill>
                  <a:schemeClr val="bg1"/>
                </a:solidFill>
              </a:rPr>
              <a:t>instantaneous</a:t>
            </a:r>
            <a:endParaRPr lang="fr-FR" sz="2400" dirty="0">
              <a:solidFill>
                <a:schemeClr val="bg1"/>
              </a:solidFill>
            </a:endParaRP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chemeClr val="bg1"/>
                </a:solidFill>
              </a:rPr>
              <a:t>3D progressive</a:t>
            </a: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chemeClr val="bg1"/>
                </a:solidFill>
              </a:rPr>
              <a:t>2D </a:t>
            </a:r>
            <a:r>
              <a:rPr lang="fr-FR" sz="2400" dirty="0" err="1">
                <a:solidFill>
                  <a:schemeClr val="bg1"/>
                </a:solidFill>
              </a:rPr>
              <a:t>instantaneous</a:t>
            </a:r>
            <a:endParaRPr lang="fr-FR" sz="2400" dirty="0">
              <a:solidFill>
                <a:schemeClr val="bg1"/>
              </a:solidFill>
            </a:endParaRP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chemeClr val="bg1"/>
                </a:solidFill>
              </a:rPr>
              <a:t>2D progressive</a:t>
            </a:r>
          </a:p>
        </p:txBody>
      </p:sp>
    </p:spTree>
    <p:extLst>
      <p:ext uri="{BB962C8B-B14F-4D97-AF65-F5344CB8AC3E}">
        <p14:creationId xmlns:p14="http://schemas.microsoft.com/office/powerpoint/2010/main" val="1364694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3</a:t>
            </a:fld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ECA778-B218-4DF1-8B9E-3DAC8E5AF962}"/>
              </a:ext>
            </a:extLst>
          </p:cNvPr>
          <p:cNvSpPr txBox="1"/>
          <p:nvPr/>
        </p:nvSpPr>
        <p:spPr>
          <a:xfrm>
            <a:off x="228601" y="762000"/>
            <a:ext cx="868680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arenR"/>
            </a:pPr>
            <a:r>
              <a:rPr lang="fr-FR" sz="2000" dirty="0">
                <a:solidFill>
                  <a:srgbClr val="0000FF"/>
                </a:solidFill>
              </a:rPr>
              <a:t>What are the 4 </a:t>
            </a:r>
            <a:r>
              <a:rPr lang="fr-FR" sz="2000" dirty="0" err="1">
                <a:solidFill>
                  <a:srgbClr val="0000FF"/>
                </a:solidFill>
              </a:rPr>
              <a:t>nucleation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growth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models</a:t>
            </a:r>
            <a:r>
              <a:rPr lang="fr-FR" sz="2000" dirty="0">
                <a:solidFill>
                  <a:srgbClr val="0000FF"/>
                </a:solidFill>
              </a:rPr>
              <a:t>?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endParaRPr lang="fr-FR" baseline="30000" dirty="0">
              <a:solidFill>
                <a:srgbClr val="0000FF"/>
              </a:solidFill>
            </a:endParaRPr>
          </a:p>
          <a:p>
            <a:pPr lvl="1">
              <a:spcAft>
                <a:spcPts val="600"/>
              </a:spcAft>
            </a:pPr>
            <a:r>
              <a:rPr lang="fr-FR" sz="2400" dirty="0"/>
              <a:t>3D </a:t>
            </a:r>
            <a:r>
              <a:rPr lang="fr-FR" sz="2400" dirty="0" err="1"/>
              <a:t>instantaneous</a:t>
            </a:r>
            <a:endParaRPr lang="fr-FR" sz="2400" dirty="0"/>
          </a:p>
          <a:p>
            <a:pPr lvl="1">
              <a:spcAft>
                <a:spcPts val="600"/>
              </a:spcAft>
            </a:pPr>
            <a:r>
              <a:rPr lang="fr-FR" sz="2400" dirty="0"/>
              <a:t>3D progressive</a:t>
            </a:r>
          </a:p>
          <a:p>
            <a:pPr lvl="1">
              <a:spcAft>
                <a:spcPts val="600"/>
              </a:spcAft>
            </a:pPr>
            <a:r>
              <a:rPr lang="fr-FR" sz="2400" dirty="0"/>
              <a:t>2D </a:t>
            </a:r>
            <a:r>
              <a:rPr lang="fr-FR" sz="2400" dirty="0" err="1"/>
              <a:t>instantaneous</a:t>
            </a:r>
            <a:endParaRPr lang="fr-FR" sz="2400" dirty="0"/>
          </a:p>
          <a:p>
            <a:pPr lvl="1">
              <a:spcAft>
                <a:spcPts val="600"/>
              </a:spcAft>
            </a:pPr>
            <a:r>
              <a:rPr lang="fr-FR" sz="2400" dirty="0"/>
              <a:t>2D progressive</a:t>
            </a:r>
          </a:p>
        </p:txBody>
      </p:sp>
    </p:spTree>
    <p:extLst>
      <p:ext uri="{BB962C8B-B14F-4D97-AF65-F5344CB8AC3E}">
        <p14:creationId xmlns:p14="http://schemas.microsoft.com/office/powerpoint/2010/main" val="2083142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4</a:t>
            </a:fld>
            <a:endParaRPr lang="en-US" sz="1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/>
              <p:nvPr/>
            </p:nvSpPr>
            <p:spPr>
              <a:xfrm>
                <a:off x="228601" y="762000"/>
                <a:ext cx="8686800" cy="57708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Aft>
                    <a:spcPts val="600"/>
                  </a:spcAft>
                  <a:buFont typeface="+mj-lt"/>
                  <a:buAutoNum type="arabicParenR" startAt="2"/>
                </a:pPr>
                <a:r>
                  <a:rPr lang="fr-FR" sz="2000" dirty="0">
                    <a:solidFill>
                      <a:srgbClr val="0000FF"/>
                    </a:solidFill>
                  </a:rPr>
                  <a:t>What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property</a:t>
                </a:r>
                <a:r>
                  <a:rPr lang="fr-FR" sz="2000" dirty="0">
                    <a:solidFill>
                      <a:srgbClr val="0000FF"/>
                    </a:solidFill>
                  </a:rPr>
                  <a:t> and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parameters</a:t>
                </a:r>
                <a:r>
                  <a:rPr lang="fr-FR" sz="2000" dirty="0">
                    <a:solidFill>
                      <a:srgbClr val="0000FF"/>
                    </a:solidFill>
                  </a:rPr>
                  <a:t>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determine</a:t>
                </a:r>
                <a:r>
                  <a:rPr lang="fr-FR" sz="2000" dirty="0">
                    <a:solidFill>
                      <a:srgbClr val="0000FF"/>
                    </a:solidFill>
                  </a:rPr>
                  <a:t>: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and </a:t>
                </a:r>
                <a:r>
                  <a:rPr lang="fr-FR" dirty="0" err="1">
                    <a:solidFill>
                      <a:srgbClr val="0000FF"/>
                    </a:solidFill>
                  </a:rPr>
                  <a:t>growth</a:t>
                </a:r>
                <a:r>
                  <a:rPr lang="fr-FR" dirty="0">
                    <a:solidFill>
                      <a:srgbClr val="0000FF"/>
                    </a:solidFill>
                  </a:rPr>
                  <a:t> mode?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>
                    <a:solidFill>
                      <a:schemeClr val="bg1"/>
                    </a:solidFill>
                  </a:rPr>
                  <a:t>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overpotential</a:t>
                </a:r>
                <a:r>
                  <a:rPr lang="fr-FR" sz="2000" dirty="0">
                    <a:solidFill>
                      <a:schemeClr val="bg1"/>
                    </a:solidFill>
                  </a:rPr>
                  <a:t> (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controlled</a:t>
                </a:r>
                <a:r>
                  <a:rPr lang="fr-FR" sz="2000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>
                    <a:solidFill>
                      <a:schemeClr val="bg1"/>
                    </a:solidFill>
                  </a:rPr>
                  <a:t>The surface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energy</a:t>
                </a:r>
                <a:r>
                  <a:rPr lang="fr-FR" sz="2000" dirty="0">
                    <a:solidFill>
                      <a:schemeClr val="bg1"/>
                    </a:solidFill>
                  </a:rPr>
                  <a:t> variation,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hence</a:t>
                </a:r>
                <a:r>
                  <a:rPr lang="fr-FR" sz="2000" dirty="0">
                    <a:solidFill>
                      <a:schemeClr val="bg1"/>
                    </a:solidFill>
                  </a:rPr>
                  <a:t> 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adhesion</a:t>
                </a:r>
                <a:r>
                  <a:rPr lang="fr-FR" sz="2000" dirty="0">
                    <a:solidFill>
                      <a:schemeClr val="bg1"/>
                    </a:solidFill>
                  </a:rPr>
                  <a:t>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energy</a:t>
                </a:r>
                <a:r>
                  <a:rPr lang="fr-FR" sz="2000" dirty="0">
                    <a:solidFill>
                      <a:schemeClr val="bg1"/>
                    </a:solidFill>
                  </a:rPr>
                  <a:t> of 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deposit</a:t>
                </a:r>
                <a:r>
                  <a:rPr lang="fr-FR" sz="2000" dirty="0">
                    <a:solidFill>
                      <a:schemeClr val="bg1"/>
                    </a:solidFill>
                  </a:rPr>
                  <a:t> on 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substrate</a:t>
                </a:r>
                <a:r>
                  <a:rPr lang="fr-FR" sz="2000" dirty="0">
                    <a:solidFill>
                      <a:schemeClr val="bg1"/>
                    </a:solidFill>
                  </a:rPr>
                  <a:t> (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intrinsic</a:t>
                </a:r>
                <a:r>
                  <a:rPr lang="fr-FR" sz="2000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endParaRPr lang="fr-FR" sz="2000" dirty="0"/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number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density</a:t>
                </a:r>
                <a:r>
                  <a:rPr lang="fr-FR" dirty="0">
                    <a:solidFill>
                      <a:srgbClr val="0000FF"/>
                    </a:solidFill>
                  </a:rPr>
                  <a:t> of </a:t>
                </a:r>
                <a:r>
                  <a:rPr lang="fr-FR" dirty="0" err="1">
                    <a:solidFill>
                      <a:srgbClr val="0000FF"/>
                    </a:solidFill>
                  </a:rPr>
                  <a:t>available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sites?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>
                    <a:solidFill>
                      <a:schemeClr val="bg1"/>
                    </a:solidFill>
                  </a:rPr>
                  <a:t>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number</a:t>
                </a:r>
                <a:r>
                  <a:rPr lang="fr-FR" sz="2000" dirty="0">
                    <a:solidFill>
                      <a:schemeClr val="bg1"/>
                    </a:solidFill>
                  </a:rPr>
                  <a:t>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density</a:t>
                </a:r>
                <a:r>
                  <a:rPr lang="fr-FR" sz="2000" dirty="0">
                    <a:solidFill>
                      <a:schemeClr val="bg1"/>
                    </a:solidFill>
                  </a:rPr>
                  <a:t> of surface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defects</a:t>
                </a:r>
                <a:r>
                  <a:rPr lang="fr-FR" sz="2000" dirty="0">
                    <a:solidFill>
                      <a:schemeClr val="bg1"/>
                    </a:solidFill>
                  </a:rPr>
                  <a:t> of 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substrate</a:t>
                </a:r>
                <a:r>
                  <a:rPr lang="fr-FR" sz="2000" dirty="0">
                    <a:solidFill>
                      <a:schemeClr val="bg1"/>
                    </a:solidFill>
                  </a:rPr>
                  <a:t> (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partially</a:t>
                </a:r>
                <a:r>
                  <a:rPr lang="fr-FR" sz="2000" dirty="0">
                    <a:solidFill>
                      <a:schemeClr val="bg1"/>
                    </a:solidFill>
                  </a:rPr>
                  <a:t>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controlled</a:t>
                </a:r>
                <a:r>
                  <a:rPr lang="fr-FR" sz="2000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>
                    <a:solidFill>
                      <a:schemeClr val="bg1"/>
                    </a:solidFill>
                  </a:rPr>
                  <a:t>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overpotential</a:t>
                </a:r>
                <a:r>
                  <a:rPr lang="fr-FR" sz="2000" dirty="0">
                    <a:solidFill>
                      <a:schemeClr val="bg1"/>
                    </a:solidFill>
                  </a:rPr>
                  <a:t> (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controlled</a:t>
                </a:r>
                <a:r>
                  <a:rPr lang="fr-FR" sz="2000" dirty="0">
                    <a:solidFill>
                      <a:schemeClr val="bg1"/>
                    </a:solidFill>
                  </a:rPr>
                  <a:t>)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because</a:t>
                </a:r>
                <a:r>
                  <a:rPr lang="fr-FR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r-F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fr-F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𝑅𝑒𝑑</m:t>
                        </m:r>
                      </m:sub>
                      <m:sup>
                        <m:r>
                          <a:rPr lang="fr-F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fr-FR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</m:oMath>
                </a14:m>
                <a:r>
                  <a:rPr lang="fr-FR" sz="2000" dirty="0">
                    <a:solidFill>
                      <a:schemeClr val="bg1"/>
                    </a:solidFill>
                  </a:rPr>
                  <a:t>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adion</a:t>
                </a:r>
                <a:r>
                  <a:rPr lang="fr-FR" sz="2000" dirty="0">
                    <a:solidFill>
                      <a:schemeClr val="bg1"/>
                    </a:solidFill>
                  </a:rPr>
                  <a:t> coordination</a:t>
                </a:r>
              </a:p>
              <a:p>
                <a:pPr lvl="2">
                  <a:spcAft>
                    <a:spcPts val="600"/>
                  </a:spcAft>
                </a:pPr>
                <a:r>
                  <a:rPr lang="fr-FR" sz="2000" dirty="0"/>
                  <a:t> 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There </a:t>
                </a:r>
                <a:r>
                  <a:rPr lang="fr-FR" dirty="0" err="1">
                    <a:solidFill>
                      <a:srgbClr val="0000FF"/>
                    </a:solidFill>
                  </a:rPr>
                  <a:t>exists</a:t>
                </a:r>
                <a:r>
                  <a:rPr lang="fr-FR" dirty="0">
                    <a:solidFill>
                      <a:srgbClr val="0000FF"/>
                    </a:solidFill>
                  </a:rPr>
                  <a:t> a </a:t>
                </a:r>
                <a:r>
                  <a:rPr lang="fr-FR" dirty="0" err="1">
                    <a:solidFill>
                      <a:srgbClr val="0000FF"/>
                    </a:solidFill>
                  </a:rPr>
                  <a:t>special</a:t>
                </a:r>
                <a:r>
                  <a:rPr lang="fr-FR" dirty="0">
                    <a:solidFill>
                      <a:srgbClr val="0000FF"/>
                    </a:solidFill>
                  </a:rPr>
                  <a:t> case </a:t>
                </a:r>
                <a:r>
                  <a:rPr lang="fr-FR" dirty="0" err="1">
                    <a:solidFill>
                      <a:srgbClr val="0000FF"/>
                    </a:solidFill>
                  </a:rPr>
                  <a:t>named</a:t>
                </a:r>
                <a:r>
                  <a:rPr lang="fr-FR" dirty="0">
                    <a:solidFill>
                      <a:srgbClr val="0000FF"/>
                    </a:solidFill>
                  </a:rPr>
                  <a:t> « </a:t>
                </a:r>
                <a:r>
                  <a:rPr lang="fr-FR" dirty="0" err="1">
                    <a:solidFill>
                      <a:srgbClr val="0000FF"/>
                    </a:solidFill>
                  </a:rPr>
                  <a:t>underpotential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deposition</a:t>
                </a:r>
                <a:r>
                  <a:rPr lang="fr-FR" dirty="0">
                    <a:solidFill>
                      <a:srgbClr val="0000FF"/>
                    </a:solidFill>
                  </a:rPr>
                  <a:t> ». </a:t>
                </a:r>
                <a:r>
                  <a:rPr lang="fr-FR" dirty="0" err="1">
                    <a:solidFill>
                      <a:srgbClr val="0000FF"/>
                    </a:solidFill>
                  </a:rPr>
                  <a:t>Define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it!</a:t>
                </a:r>
                <a:endParaRPr lang="fr-FR" dirty="0">
                  <a:solidFill>
                    <a:srgbClr val="0000FF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1800" dirty="0">
                    <a:solidFill>
                      <a:schemeClr val="bg1"/>
                    </a:solidFill>
                  </a:rPr>
                  <a:t>Strong 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substrate</a:t>
                </a:r>
                <a:r>
                  <a:rPr lang="fr-FR" sz="1800" dirty="0">
                    <a:solidFill>
                      <a:schemeClr val="bg1"/>
                    </a:solidFill>
                  </a:rPr>
                  <a:t>/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deposit</a:t>
                </a:r>
                <a:r>
                  <a:rPr lang="fr-FR" sz="1800" dirty="0">
                    <a:solidFill>
                      <a:schemeClr val="bg1"/>
                    </a:solidFill>
                  </a:rPr>
                  <a:t> 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affinity</a:t>
                </a:r>
                <a:r>
                  <a:rPr lang="fr-FR" sz="1800" dirty="0">
                    <a:solidFill>
                      <a:schemeClr val="bg1"/>
                    </a:solidFill>
                  </a:rPr>
                  <a:t> </a:t>
                </a:r>
                <a:r>
                  <a:rPr lang="fr-FR" sz="1800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fr-FR" sz="1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∆</m:t>
                    </m:r>
                    <m:r>
                      <a:rPr lang="fr-FR" sz="1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𝜎</m:t>
                    </m:r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&lt;0 ⟺ </m:t>
                    </m:r>
                    <m:sSub>
                      <m:sSubPr>
                        <m:ctrlPr>
                          <a:rPr lang="fr-FR" sz="1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fr-FR" sz="1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𝐴𝑑</m:t>
                        </m:r>
                      </m:sub>
                    </m:sSub>
                    <m:r>
                      <a:rPr lang="fr-FR" sz="1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&gt;</m:t>
                    </m:r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2</m:t>
                    </m:r>
                    <m:sSub>
                      <m:sSubPr>
                        <m:ctrlP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𝑠</m:t>
                        </m:r>
                      </m:sub>
                    </m:sSub>
                  </m:oMath>
                </a14:m>
                <a:endParaRPr lang="fr-FR" sz="1800" dirty="0">
                  <a:solidFill>
                    <a:schemeClr val="bg1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1800" dirty="0">
                    <a:solidFill>
                      <a:schemeClr val="bg1"/>
                    </a:solidFill>
                  </a:rPr>
                  <a:t>Cations are 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reduced</a:t>
                </a:r>
                <a:r>
                  <a:rPr lang="fr-FR" sz="1800" dirty="0">
                    <a:solidFill>
                      <a:schemeClr val="bg1"/>
                    </a:solidFill>
                  </a:rPr>
                  <a:t> at </a:t>
                </a:r>
                <a14:m>
                  <m:oMath xmlns:m="http://schemas.openxmlformats.org/officeDocument/2006/math"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p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𝑒𝑞</m:t>
                        </m:r>
                      </m:sup>
                    </m:sSup>
                  </m:oMath>
                </a14:m>
                <a:endParaRPr lang="fr-FR" sz="1800" dirty="0">
                  <a:solidFill>
                    <a:schemeClr val="bg1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chemeClr val="bg1"/>
                    </a:solidFill>
                  </a:rPr>
                  <a:t>Limited to 1-2 </a:t>
                </a:r>
                <a:r>
                  <a:rPr lang="fr-FR" dirty="0" err="1">
                    <a:solidFill>
                      <a:schemeClr val="bg1"/>
                    </a:solidFill>
                  </a:rPr>
                  <a:t>monoatomic</a:t>
                </a:r>
                <a:r>
                  <a:rPr lang="fr-FR" dirty="0">
                    <a:solidFill>
                      <a:schemeClr val="bg1"/>
                    </a:solidFill>
                  </a:rPr>
                  <a:t> </a:t>
                </a:r>
                <a:r>
                  <a:rPr lang="fr-FR" dirty="0" err="1">
                    <a:solidFill>
                      <a:schemeClr val="bg1"/>
                    </a:solidFill>
                  </a:rPr>
                  <a:t>layers</a:t>
                </a:r>
                <a:endParaRPr lang="fr-FR" sz="1800" dirty="0">
                  <a:solidFill>
                    <a:schemeClr val="bg1"/>
                  </a:solidFill>
                </a:endParaRP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endParaRPr lang="fr-CH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762000"/>
                <a:ext cx="8686800" cy="5770811"/>
              </a:xfrm>
              <a:prstGeom prst="rect">
                <a:avLst/>
              </a:prstGeom>
              <a:blipFill>
                <a:blip r:embed="rId3"/>
                <a:stretch>
                  <a:fillRect l="-772" t="-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9061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5</a:t>
            </a:fld>
            <a:endParaRPr lang="en-US" sz="1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/>
              <p:nvPr/>
            </p:nvSpPr>
            <p:spPr>
              <a:xfrm>
                <a:off x="228601" y="762000"/>
                <a:ext cx="8686800" cy="57708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Aft>
                    <a:spcPts val="600"/>
                  </a:spcAft>
                  <a:buFont typeface="+mj-lt"/>
                  <a:buAutoNum type="arabicParenR" startAt="2"/>
                </a:pPr>
                <a:r>
                  <a:rPr lang="fr-FR" sz="2000" dirty="0">
                    <a:solidFill>
                      <a:srgbClr val="0000FF"/>
                    </a:solidFill>
                  </a:rPr>
                  <a:t>What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property</a:t>
                </a:r>
                <a:r>
                  <a:rPr lang="fr-FR" sz="2000" dirty="0">
                    <a:solidFill>
                      <a:srgbClr val="0000FF"/>
                    </a:solidFill>
                  </a:rPr>
                  <a:t> and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parameters</a:t>
                </a:r>
                <a:r>
                  <a:rPr lang="fr-FR" sz="2000" dirty="0">
                    <a:solidFill>
                      <a:srgbClr val="0000FF"/>
                    </a:solidFill>
                  </a:rPr>
                  <a:t>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determine</a:t>
                </a:r>
                <a:r>
                  <a:rPr lang="fr-FR" sz="2000" dirty="0">
                    <a:solidFill>
                      <a:srgbClr val="0000FF"/>
                    </a:solidFill>
                  </a:rPr>
                  <a:t>: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and </a:t>
                </a:r>
                <a:r>
                  <a:rPr lang="fr-FR" dirty="0" err="1">
                    <a:solidFill>
                      <a:srgbClr val="0000FF"/>
                    </a:solidFill>
                  </a:rPr>
                  <a:t>growth</a:t>
                </a:r>
                <a:r>
                  <a:rPr lang="fr-FR" dirty="0">
                    <a:solidFill>
                      <a:srgbClr val="0000FF"/>
                    </a:solidFill>
                  </a:rPr>
                  <a:t> mode?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</a:t>
                </a:r>
                <a:r>
                  <a:rPr lang="fr-FR" sz="2000" dirty="0" err="1"/>
                  <a:t>overpotential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controlled</a:t>
                </a:r>
                <a:r>
                  <a:rPr lang="fr-FR" sz="2000" dirty="0"/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surface </a:t>
                </a:r>
                <a:r>
                  <a:rPr lang="fr-FR" sz="2000" dirty="0" err="1"/>
                  <a:t>energy</a:t>
                </a:r>
                <a:r>
                  <a:rPr lang="fr-FR" sz="2000" dirty="0"/>
                  <a:t> variation, </a:t>
                </a:r>
                <a:r>
                  <a:rPr lang="fr-FR" sz="2000" dirty="0" err="1"/>
                  <a:t>hence</a:t>
                </a:r>
                <a:r>
                  <a:rPr lang="fr-FR" sz="2000" dirty="0"/>
                  <a:t> the </a:t>
                </a:r>
                <a:r>
                  <a:rPr lang="fr-FR" sz="2000" dirty="0" err="1"/>
                  <a:t>adhesion</a:t>
                </a:r>
                <a:r>
                  <a:rPr lang="fr-FR" sz="2000" dirty="0"/>
                  <a:t> </a:t>
                </a:r>
                <a:r>
                  <a:rPr lang="fr-FR" sz="2000" dirty="0" err="1"/>
                  <a:t>energy</a:t>
                </a:r>
                <a:r>
                  <a:rPr lang="fr-FR" sz="2000" dirty="0"/>
                  <a:t> of the </a:t>
                </a:r>
                <a:r>
                  <a:rPr lang="fr-FR" sz="2000" dirty="0" err="1"/>
                  <a:t>deposit</a:t>
                </a:r>
                <a:r>
                  <a:rPr lang="fr-FR" sz="2000" dirty="0"/>
                  <a:t> on the </a:t>
                </a:r>
                <a:r>
                  <a:rPr lang="fr-FR" sz="2000" dirty="0" err="1"/>
                  <a:t>substrate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intrinsic</a:t>
                </a:r>
                <a:r>
                  <a:rPr lang="fr-FR" sz="2000" dirty="0"/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endParaRPr lang="fr-FR" sz="2000" dirty="0"/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number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density</a:t>
                </a:r>
                <a:r>
                  <a:rPr lang="fr-FR" dirty="0">
                    <a:solidFill>
                      <a:srgbClr val="0000FF"/>
                    </a:solidFill>
                  </a:rPr>
                  <a:t> of </a:t>
                </a:r>
                <a:r>
                  <a:rPr lang="fr-FR" dirty="0" err="1">
                    <a:solidFill>
                      <a:srgbClr val="0000FF"/>
                    </a:solidFill>
                  </a:rPr>
                  <a:t>available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sites?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>
                    <a:solidFill>
                      <a:schemeClr val="bg1"/>
                    </a:solidFill>
                  </a:rPr>
                  <a:t>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number</a:t>
                </a:r>
                <a:r>
                  <a:rPr lang="fr-FR" sz="2000" dirty="0">
                    <a:solidFill>
                      <a:schemeClr val="bg1"/>
                    </a:solidFill>
                  </a:rPr>
                  <a:t>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density</a:t>
                </a:r>
                <a:r>
                  <a:rPr lang="fr-FR" sz="2000" dirty="0">
                    <a:solidFill>
                      <a:schemeClr val="bg1"/>
                    </a:solidFill>
                  </a:rPr>
                  <a:t> of surface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defects</a:t>
                </a:r>
                <a:r>
                  <a:rPr lang="fr-FR" sz="2000" dirty="0">
                    <a:solidFill>
                      <a:schemeClr val="bg1"/>
                    </a:solidFill>
                  </a:rPr>
                  <a:t> of 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substrate</a:t>
                </a:r>
                <a:r>
                  <a:rPr lang="fr-FR" sz="2000" dirty="0">
                    <a:solidFill>
                      <a:schemeClr val="bg1"/>
                    </a:solidFill>
                  </a:rPr>
                  <a:t> (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partially</a:t>
                </a:r>
                <a:r>
                  <a:rPr lang="fr-FR" sz="2000" dirty="0">
                    <a:solidFill>
                      <a:schemeClr val="bg1"/>
                    </a:solidFill>
                  </a:rPr>
                  <a:t>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controlled</a:t>
                </a:r>
                <a:r>
                  <a:rPr lang="fr-FR" sz="2000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>
                    <a:solidFill>
                      <a:schemeClr val="bg1"/>
                    </a:solidFill>
                  </a:rPr>
                  <a:t>The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overpotential</a:t>
                </a:r>
                <a:r>
                  <a:rPr lang="fr-FR" sz="2000" dirty="0">
                    <a:solidFill>
                      <a:schemeClr val="bg1"/>
                    </a:solidFill>
                  </a:rPr>
                  <a:t> (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controlled</a:t>
                </a:r>
                <a:r>
                  <a:rPr lang="fr-FR" sz="2000" dirty="0">
                    <a:solidFill>
                      <a:schemeClr val="bg1"/>
                    </a:solidFill>
                  </a:rPr>
                  <a:t>)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because</a:t>
                </a:r>
                <a:r>
                  <a:rPr lang="fr-FR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r-F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fr-F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𝑅𝑒𝑑</m:t>
                        </m:r>
                      </m:sub>
                      <m:sup>
                        <m:r>
                          <a:rPr lang="fr-F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fr-FR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</m:oMath>
                </a14:m>
                <a:r>
                  <a:rPr lang="fr-FR" sz="2000" dirty="0">
                    <a:solidFill>
                      <a:schemeClr val="bg1"/>
                    </a:solidFill>
                  </a:rPr>
                  <a:t> </a:t>
                </a:r>
                <a:r>
                  <a:rPr lang="fr-FR" sz="2000" dirty="0" err="1">
                    <a:solidFill>
                      <a:schemeClr val="bg1"/>
                    </a:solidFill>
                  </a:rPr>
                  <a:t>adion</a:t>
                </a:r>
                <a:r>
                  <a:rPr lang="fr-FR" sz="2000" dirty="0">
                    <a:solidFill>
                      <a:schemeClr val="bg1"/>
                    </a:solidFill>
                  </a:rPr>
                  <a:t> coordination</a:t>
                </a:r>
              </a:p>
              <a:p>
                <a:pPr lvl="2">
                  <a:spcAft>
                    <a:spcPts val="600"/>
                  </a:spcAft>
                </a:pPr>
                <a:r>
                  <a:rPr lang="fr-FR" sz="2000" dirty="0"/>
                  <a:t> 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There </a:t>
                </a:r>
                <a:r>
                  <a:rPr lang="fr-FR" dirty="0" err="1">
                    <a:solidFill>
                      <a:srgbClr val="0000FF"/>
                    </a:solidFill>
                  </a:rPr>
                  <a:t>exists</a:t>
                </a:r>
                <a:r>
                  <a:rPr lang="fr-FR" dirty="0">
                    <a:solidFill>
                      <a:srgbClr val="0000FF"/>
                    </a:solidFill>
                  </a:rPr>
                  <a:t> a </a:t>
                </a:r>
                <a:r>
                  <a:rPr lang="fr-FR" dirty="0" err="1">
                    <a:solidFill>
                      <a:srgbClr val="0000FF"/>
                    </a:solidFill>
                  </a:rPr>
                  <a:t>special</a:t>
                </a:r>
                <a:r>
                  <a:rPr lang="fr-FR" dirty="0">
                    <a:solidFill>
                      <a:srgbClr val="0000FF"/>
                    </a:solidFill>
                  </a:rPr>
                  <a:t> case </a:t>
                </a:r>
                <a:r>
                  <a:rPr lang="fr-FR" dirty="0" err="1">
                    <a:solidFill>
                      <a:srgbClr val="0000FF"/>
                    </a:solidFill>
                  </a:rPr>
                  <a:t>named</a:t>
                </a:r>
                <a:r>
                  <a:rPr lang="fr-FR" dirty="0">
                    <a:solidFill>
                      <a:srgbClr val="0000FF"/>
                    </a:solidFill>
                  </a:rPr>
                  <a:t> « </a:t>
                </a:r>
                <a:r>
                  <a:rPr lang="fr-FR" dirty="0" err="1">
                    <a:solidFill>
                      <a:srgbClr val="0000FF"/>
                    </a:solidFill>
                  </a:rPr>
                  <a:t>underpotential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deposition</a:t>
                </a:r>
                <a:r>
                  <a:rPr lang="fr-FR" dirty="0">
                    <a:solidFill>
                      <a:srgbClr val="0000FF"/>
                    </a:solidFill>
                  </a:rPr>
                  <a:t> ». </a:t>
                </a:r>
                <a:r>
                  <a:rPr lang="fr-FR" dirty="0" err="1">
                    <a:solidFill>
                      <a:srgbClr val="0000FF"/>
                    </a:solidFill>
                  </a:rPr>
                  <a:t>Define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it!</a:t>
                </a:r>
                <a:endParaRPr lang="fr-FR" dirty="0">
                  <a:solidFill>
                    <a:srgbClr val="0000FF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1800" dirty="0">
                    <a:solidFill>
                      <a:schemeClr val="bg1"/>
                    </a:solidFill>
                  </a:rPr>
                  <a:t>Strong 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substrate</a:t>
                </a:r>
                <a:r>
                  <a:rPr lang="fr-FR" sz="1800" dirty="0">
                    <a:solidFill>
                      <a:schemeClr val="bg1"/>
                    </a:solidFill>
                  </a:rPr>
                  <a:t>/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deposit</a:t>
                </a:r>
                <a:r>
                  <a:rPr lang="fr-FR" sz="1800" dirty="0">
                    <a:solidFill>
                      <a:schemeClr val="bg1"/>
                    </a:solidFill>
                  </a:rPr>
                  <a:t> 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affinity</a:t>
                </a:r>
                <a:r>
                  <a:rPr lang="fr-FR" sz="1800" dirty="0">
                    <a:solidFill>
                      <a:schemeClr val="bg1"/>
                    </a:solidFill>
                  </a:rPr>
                  <a:t> </a:t>
                </a:r>
                <a:r>
                  <a:rPr lang="fr-FR" sz="1800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fr-FR" sz="1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∆</m:t>
                    </m:r>
                    <m:r>
                      <a:rPr lang="fr-FR" sz="1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𝜎</m:t>
                    </m:r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&lt;0 ⟺ </m:t>
                    </m:r>
                    <m:sSub>
                      <m:sSubPr>
                        <m:ctrlPr>
                          <a:rPr lang="fr-FR" sz="1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fr-FR" sz="1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𝐴𝑑</m:t>
                        </m:r>
                      </m:sub>
                    </m:sSub>
                    <m:r>
                      <a:rPr lang="fr-FR" sz="1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&gt;</m:t>
                    </m:r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2</m:t>
                    </m:r>
                    <m:sSub>
                      <m:sSubPr>
                        <m:ctrlP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𝑠</m:t>
                        </m:r>
                      </m:sub>
                    </m:sSub>
                  </m:oMath>
                </a14:m>
                <a:endParaRPr lang="fr-FR" sz="1800" dirty="0">
                  <a:solidFill>
                    <a:schemeClr val="bg1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1800" dirty="0">
                    <a:solidFill>
                      <a:schemeClr val="bg1"/>
                    </a:solidFill>
                  </a:rPr>
                  <a:t>Cations are 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reduced</a:t>
                </a:r>
                <a:r>
                  <a:rPr lang="fr-FR" sz="1800" dirty="0">
                    <a:solidFill>
                      <a:schemeClr val="bg1"/>
                    </a:solidFill>
                  </a:rPr>
                  <a:t> at </a:t>
                </a:r>
                <a14:m>
                  <m:oMath xmlns:m="http://schemas.openxmlformats.org/officeDocument/2006/math"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p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𝑒𝑞</m:t>
                        </m:r>
                      </m:sup>
                    </m:sSup>
                  </m:oMath>
                </a14:m>
                <a:endParaRPr lang="fr-FR" sz="1800" dirty="0">
                  <a:solidFill>
                    <a:schemeClr val="bg1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chemeClr val="bg1"/>
                    </a:solidFill>
                  </a:rPr>
                  <a:t>Limited to 1-2 </a:t>
                </a:r>
                <a:r>
                  <a:rPr lang="fr-FR" dirty="0" err="1">
                    <a:solidFill>
                      <a:schemeClr val="bg1"/>
                    </a:solidFill>
                  </a:rPr>
                  <a:t>monoatomic</a:t>
                </a:r>
                <a:r>
                  <a:rPr lang="fr-FR" dirty="0">
                    <a:solidFill>
                      <a:schemeClr val="bg1"/>
                    </a:solidFill>
                  </a:rPr>
                  <a:t> </a:t>
                </a:r>
                <a:r>
                  <a:rPr lang="fr-FR" dirty="0" err="1">
                    <a:solidFill>
                      <a:schemeClr val="bg1"/>
                    </a:solidFill>
                  </a:rPr>
                  <a:t>layers</a:t>
                </a:r>
                <a:endParaRPr lang="fr-FR" sz="1800" dirty="0">
                  <a:solidFill>
                    <a:schemeClr val="bg1"/>
                  </a:solidFill>
                </a:endParaRP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endParaRPr lang="fr-CH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762000"/>
                <a:ext cx="8686800" cy="5770811"/>
              </a:xfrm>
              <a:prstGeom prst="rect">
                <a:avLst/>
              </a:prstGeom>
              <a:blipFill>
                <a:blip r:embed="rId3"/>
                <a:stretch>
                  <a:fillRect l="-772" t="-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4649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6</a:t>
            </a:fld>
            <a:endParaRPr lang="en-US" sz="1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/>
              <p:nvPr/>
            </p:nvSpPr>
            <p:spPr>
              <a:xfrm>
                <a:off x="228601" y="762000"/>
                <a:ext cx="8686800" cy="57708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Aft>
                    <a:spcPts val="600"/>
                  </a:spcAft>
                  <a:buFont typeface="+mj-lt"/>
                  <a:buAutoNum type="arabicParenR" startAt="2"/>
                </a:pPr>
                <a:r>
                  <a:rPr lang="fr-FR" sz="2000" dirty="0">
                    <a:solidFill>
                      <a:srgbClr val="0000FF"/>
                    </a:solidFill>
                  </a:rPr>
                  <a:t>What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property</a:t>
                </a:r>
                <a:r>
                  <a:rPr lang="fr-FR" sz="2000" dirty="0">
                    <a:solidFill>
                      <a:srgbClr val="0000FF"/>
                    </a:solidFill>
                  </a:rPr>
                  <a:t> and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parameters</a:t>
                </a:r>
                <a:r>
                  <a:rPr lang="fr-FR" sz="2000" dirty="0">
                    <a:solidFill>
                      <a:srgbClr val="0000FF"/>
                    </a:solidFill>
                  </a:rPr>
                  <a:t>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determine</a:t>
                </a:r>
                <a:r>
                  <a:rPr lang="fr-FR" sz="2000" dirty="0">
                    <a:solidFill>
                      <a:srgbClr val="0000FF"/>
                    </a:solidFill>
                  </a:rPr>
                  <a:t>: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and </a:t>
                </a:r>
                <a:r>
                  <a:rPr lang="fr-FR" dirty="0" err="1">
                    <a:solidFill>
                      <a:srgbClr val="0000FF"/>
                    </a:solidFill>
                  </a:rPr>
                  <a:t>growth</a:t>
                </a:r>
                <a:r>
                  <a:rPr lang="fr-FR" dirty="0">
                    <a:solidFill>
                      <a:srgbClr val="0000FF"/>
                    </a:solidFill>
                  </a:rPr>
                  <a:t> mode?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</a:t>
                </a:r>
                <a:r>
                  <a:rPr lang="fr-FR" sz="2000" dirty="0" err="1"/>
                  <a:t>overpotential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controlled</a:t>
                </a:r>
                <a:r>
                  <a:rPr lang="fr-FR" sz="2000" dirty="0"/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surface </a:t>
                </a:r>
                <a:r>
                  <a:rPr lang="fr-FR" sz="2000" dirty="0" err="1"/>
                  <a:t>energy</a:t>
                </a:r>
                <a:r>
                  <a:rPr lang="fr-FR" sz="2000" dirty="0"/>
                  <a:t> variation, </a:t>
                </a:r>
                <a:r>
                  <a:rPr lang="fr-FR" sz="2000" dirty="0" err="1"/>
                  <a:t>hence</a:t>
                </a:r>
                <a:r>
                  <a:rPr lang="fr-FR" sz="2000" dirty="0"/>
                  <a:t> the </a:t>
                </a:r>
                <a:r>
                  <a:rPr lang="fr-FR" sz="2000" dirty="0" err="1"/>
                  <a:t>adhesion</a:t>
                </a:r>
                <a:r>
                  <a:rPr lang="fr-FR" sz="2000" dirty="0"/>
                  <a:t> </a:t>
                </a:r>
                <a:r>
                  <a:rPr lang="fr-FR" sz="2000" dirty="0" err="1"/>
                  <a:t>energy</a:t>
                </a:r>
                <a:r>
                  <a:rPr lang="fr-FR" sz="2000" dirty="0"/>
                  <a:t> of the </a:t>
                </a:r>
                <a:r>
                  <a:rPr lang="fr-FR" sz="2000" dirty="0" err="1"/>
                  <a:t>deposit</a:t>
                </a:r>
                <a:r>
                  <a:rPr lang="fr-FR" sz="2000" dirty="0"/>
                  <a:t> on the </a:t>
                </a:r>
                <a:r>
                  <a:rPr lang="fr-FR" sz="2000" dirty="0" err="1"/>
                  <a:t>substrate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intrinsic</a:t>
                </a:r>
                <a:r>
                  <a:rPr lang="fr-FR" sz="2000" dirty="0"/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endParaRPr lang="fr-FR" sz="2000" dirty="0"/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number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density</a:t>
                </a:r>
                <a:r>
                  <a:rPr lang="fr-FR" dirty="0">
                    <a:solidFill>
                      <a:srgbClr val="0000FF"/>
                    </a:solidFill>
                  </a:rPr>
                  <a:t> of </a:t>
                </a:r>
                <a:r>
                  <a:rPr lang="fr-FR" dirty="0" err="1">
                    <a:solidFill>
                      <a:srgbClr val="0000FF"/>
                    </a:solidFill>
                  </a:rPr>
                  <a:t>available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sites?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</a:t>
                </a:r>
                <a:r>
                  <a:rPr lang="fr-FR" sz="2000" dirty="0" err="1"/>
                  <a:t>number</a:t>
                </a:r>
                <a:r>
                  <a:rPr lang="fr-FR" sz="2000" dirty="0"/>
                  <a:t> </a:t>
                </a:r>
                <a:r>
                  <a:rPr lang="fr-FR" sz="2000" dirty="0" err="1"/>
                  <a:t>density</a:t>
                </a:r>
                <a:r>
                  <a:rPr lang="fr-FR" sz="2000" dirty="0"/>
                  <a:t> of surface </a:t>
                </a:r>
                <a:r>
                  <a:rPr lang="fr-FR" sz="2000" dirty="0" err="1"/>
                  <a:t>defects</a:t>
                </a:r>
                <a:r>
                  <a:rPr lang="fr-FR" sz="2000" dirty="0"/>
                  <a:t> of the </a:t>
                </a:r>
                <a:r>
                  <a:rPr lang="fr-FR" sz="2000" dirty="0" err="1"/>
                  <a:t>substrate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partially</a:t>
                </a:r>
                <a:r>
                  <a:rPr lang="fr-FR" sz="2000" dirty="0"/>
                  <a:t> </a:t>
                </a:r>
                <a:r>
                  <a:rPr lang="fr-FR" sz="2000" dirty="0" err="1"/>
                  <a:t>controlled</a:t>
                </a:r>
                <a:r>
                  <a:rPr lang="fr-FR" sz="2000" dirty="0"/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</a:t>
                </a:r>
                <a:r>
                  <a:rPr lang="fr-FR" sz="2000" dirty="0" err="1"/>
                  <a:t>overpotential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controlled</a:t>
                </a:r>
                <a:r>
                  <a:rPr lang="fr-FR" sz="2000" dirty="0"/>
                  <a:t>) </a:t>
                </a:r>
                <a:r>
                  <a:rPr lang="fr-FR" sz="2000" dirty="0" err="1"/>
                  <a:t>because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r-F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fr-FR" sz="2000" b="0" i="1" smtClean="0">
                            <a:latin typeface="Cambria Math" panose="02040503050406030204" pitchFamily="18" charset="0"/>
                          </a:rPr>
                          <m:t>𝑅𝑒𝑑</m:t>
                        </m:r>
                      </m:sub>
                      <m:sup>
                        <m:r>
                          <a:rPr lang="fr-FR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</m:oMath>
                </a14:m>
                <a:r>
                  <a:rPr lang="fr-FR" sz="2000" dirty="0"/>
                  <a:t> </a:t>
                </a:r>
                <a:r>
                  <a:rPr lang="fr-FR" sz="2000" dirty="0" err="1"/>
                  <a:t>adion</a:t>
                </a:r>
                <a:r>
                  <a:rPr lang="fr-FR" sz="2000" dirty="0"/>
                  <a:t> coordination</a:t>
                </a:r>
              </a:p>
              <a:p>
                <a:pPr lvl="2">
                  <a:spcAft>
                    <a:spcPts val="600"/>
                  </a:spcAft>
                </a:pPr>
                <a:r>
                  <a:rPr lang="fr-FR" sz="2000" dirty="0"/>
                  <a:t> 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There </a:t>
                </a:r>
                <a:r>
                  <a:rPr lang="fr-FR" dirty="0" err="1">
                    <a:solidFill>
                      <a:srgbClr val="0000FF"/>
                    </a:solidFill>
                  </a:rPr>
                  <a:t>exists</a:t>
                </a:r>
                <a:r>
                  <a:rPr lang="fr-FR" dirty="0">
                    <a:solidFill>
                      <a:srgbClr val="0000FF"/>
                    </a:solidFill>
                  </a:rPr>
                  <a:t> a </a:t>
                </a:r>
                <a:r>
                  <a:rPr lang="fr-FR" dirty="0" err="1">
                    <a:solidFill>
                      <a:srgbClr val="0000FF"/>
                    </a:solidFill>
                  </a:rPr>
                  <a:t>special</a:t>
                </a:r>
                <a:r>
                  <a:rPr lang="fr-FR" dirty="0">
                    <a:solidFill>
                      <a:srgbClr val="0000FF"/>
                    </a:solidFill>
                  </a:rPr>
                  <a:t> case </a:t>
                </a:r>
                <a:r>
                  <a:rPr lang="fr-FR" dirty="0" err="1">
                    <a:solidFill>
                      <a:srgbClr val="0000FF"/>
                    </a:solidFill>
                  </a:rPr>
                  <a:t>named</a:t>
                </a:r>
                <a:r>
                  <a:rPr lang="fr-FR" dirty="0">
                    <a:solidFill>
                      <a:srgbClr val="0000FF"/>
                    </a:solidFill>
                  </a:rPr>
                  <a:t> « </a:t>
                </a:r>
                <a:r>
                  <a:rPr lang="fr-FR" dirty="0" err="1">
                    <a:solidFill>
                      <a:srgbClr val="0000FF"/>
                    </a:solidFill>
                  </a:rPr>
                  <a:t>underpotential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deposition</a:t>
                </a:r>
                <a:r>
                  <a:rPr lang="fr-FR" dirty="0">
                    <a:solidFill>
                      <a:srgbClr val="0000FF"/>
                    </a:solidFill>
                  </a:rPr>
                  <a:t> ». </a:t>
                </a:r>
                <a:r>
                  <a:rPr lang="fr-FR" dirty="0" err="1">
                    <a:solidFill>
                      <a:srgbClr val="0000FF"/>
                    </a:solidFill>
                  </a:rPr>
                  <a:t>Define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it!</a:t>
                </a:r>
                <a:endParaRPr lang="fr-FR" dirty="0">
                  <a:solidFill>
                    <a:srgbClr val="0000FF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1800" dirty="0">
                    <a:solidFill>
                      <a:schemeClr val="bg1"/>
                    </a:solidFill>
                  </a:rPr>
                  <a:t>Strong 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substrate</a:t>
                </a:r>
                <a:r>
                  <a:rPr lang="fr-FR" sz="1800" dirty="0">
                    <a:solidFill>
                      <a:schemeClr val="bg1"/>
                    </a:solidFill>
                  </a:rPr>
                  <a:t>/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deposit</a:t>
                </a:r>
                <a:r>
                  <a:rPr lang="fr-FR" sz="1800" dirty="0">
                    <a:solidFill>
                      <a:schemeClr val="bg1"/>
                    </a:solidFill>
                  </a:rPr>
                  <a:t> 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affinity</a:t>
                </a:r>
                <a:r>
                  <a:rPr lang="fr-FR" sz="1800" dirty="0">
                    <a:solidFill>
                      <a:schemeClr val="bg1"/>
                    </a:solidFill>
                  </a:rPr>
                  <a:t> </a:t>
                </a:r>
                <a:r>
                  <a:rPr lang="fr-FR" sz="1800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fr-FR" sz="1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∆</m:t>
                    </m:r>
                    <m:r>
                      <a:rPr lang="fr-FR" sz="1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𝜎</m:t>
                    </m:r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&lt;0 ⟺ </m:t>
                    </m:r>
                    <m:sSub>
                      <m:sSubPr>
                        <m:ctrlPr>
                          <a:rPr lang="fr-FR" sz="1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fr-FR" sz="1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𝐴𝑑</m:t>
                        </m:r>
                      </m:sub>
                    </m:sSub>
                    <m:r>
                      <a:rPr lang="fr-FR" sz="1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&gt;</m:t>
                    </m:r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2</m:t>
                    </m:r>
                    <m:sSub>
                      <m:sSubPr>
                        <m:ctrlP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𝑠</m:t>
                        </m:r>
                      </m:sub>
                    </m:sSub>
                  </m:oMath>
                </a14:m>
                <a:endParaRPr lang="fr-FR" sz="1800" dirty="0">
                  <a:solidFill>
                    <a:schemeClr val="bg1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1800" dirty="0">
                    <a:solidFill>
                      <a:schemeClr val="bg1"/>
                    </a:solidFill>
                  </a:rPr>
                  <a:t>Cations are </a:t>
                </a:r>
                <a:r>
                  <a:rPr lang="fr-FR" sz="1800" dirty="0" err="1">
                    <a:solidFill>
                      <a:schemeClr val="bg1"/>
                    </a:solidFill>
                  </a:rPr>
                  <a:t>reduced</a:t>
                </a:r>
                <a:r>
                  <a:rPr lang="fr-FR" sz="1800" dirty="0">
                    <a:solidFill>
                      <a:schemeClr val="bg1"/>
                    </a:solidFill>
                  </a:rPr>
                  <a:t> at </a:t>
                </a:r>
                <a14:m>
                  <m:oMath xmlns:m="http://schemas.openxmlformats.org/officeDocument/2006/math"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p>
                        <m:r>
                          <a:rPr lang="fr-FR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𝑒𝑞</m:t>
                        </m:r>
                      </m:sup>
                    </m:sSup>
                  </m:oMath>
                </a14:m>
                <a:endParaRPr lang="fr-FR" sz="1800" dirty="0">
                  <a:solidFill>
                    <a:schemeClr val="bg1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chemeClr val="bg1"/>
                    </a:solidFill>
                  </a:rPr>
                  <a:t>Limited to 1-2 </a:t>
                </a:r>
                <a:r>
                  <a:rPr lang="fr-FR" dirty="0" err="1">
                    <a:solidFill>
                      <a:schemeClr val="bg1"/>
                    </a:solidFill>
                  </a:rPr>
                  <a:t>monoatomic</a:t>
                </a:r>
                <a:r>
                  <a:rPr lang="fr-FR" dirty="0">
                    <a:solidFill>
                      <a:schemeClr val="bg1"/>
                    </a:solidFill>
                  </a:rPr>
                  <a:t> </a:t>
                </a:r>
                <a:r>
                  <a:rPr lang="fr-FR" dirty="0" err="1">
                    <a:solidFill>
                      <a:schemeClr val="bg1"/>
                    </a:solidFill>
                  </a:rPr>
                  <a:t>layers</a:t>
                </a:r>
                <a:endParaRPr lang="fr-FR" sz="1800" dirty="0">
                  <a:solidFill>
                    <a:schemeClr val="bg1"/>
                  </a:solidFill>
                </a:endParaRP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endParaRPr lang="fr-CH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762000"/>
                <a:ext cx="8686800" cy="5770811"/>
              </a:xfrm>
              <a:prstGeom prst="rect">
                <a:avLst/>
              </a:prstGeom>
              <a:blipFill>
                <a:blip r:embed="rId3"/>
                <a:stretch>
                  <a:fillRect l="-772" t="-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7170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7</a:t>
            </a:fld>
            <a:endParaRPr lang="en-US" sz="1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/>
              <p:nvPr/>
            </p:nvSpPr>
            <p:spPr>
              <a:xfrm>
                <a:off x="228601" y="762000"/>
                <a:ext cx="8686800" cy="57708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Aft>
                    <a:spcPts val="600"/>
                  </a:spcAft>
                  <a:buFont typeface="+mj-lt"/>
                  <a:buAutoNum type="arabicParenR" startAt="2"/>
                </a:pPr>
                <a:r>
                  <a:rPr lang="fr-FR" sz="2000" dirty="0">
                    <a:solidFill>
                      <a:srgbClr val="0000FF"/>
                    </a:solidFill>
                  </a:rPr>
                  <a:t>What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property</a:t>
                </a:r>
                <a:r>
                  <a:rPr lang="fr-FR" sz="2000" dirty="0">
                    <a:solidFill>
                      <a:srgbClr val="0000FF"/>
                    </a:solidFill>
                  </a:rPr>
                  <a:t> and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parameters</a:t>
                </a:r>
                <a:r>
                  <a:rPr lang="fr-FR" sz="2000" dirty="0">
                    <a:solidFill>
                      <a:srgbClr val="0000FF"/>
                    </a:solidFill>
                  </a:rPr>
                  <a:t> </a:t>
                </a:r>
                <a:r>
                  <a:rPr lang="fr-FR" sz="2000" dirty="0" err="1">
                    <a:solidFill>
                      <a:srgbClr val="0000FF"/>
                    </a:solidFill>
                  </a:rPr>
                  <a:t>determine</a:t>
                </a:r>
                <a:r>
                  <a:rPr lang="fr-FR" sz="2000" dirty="0">
                    <a:solidFill>
                      <a:srgbClr val="0000FF"/>
                    </a:solidFill>
                  </a:rPr>
                  <a:t>: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and </a:t>
                </a:r>
                <a:r>
                  <a:rPr lang="fr-FR" dirty="0" err="1">
                    <a:solidFill>
                      <a:srgbClr val="0000FF"/>
                    </a:solidFill>
                  </a:rPr>
                  <a:t>growth</a:t>
                </a:r>
                <a:r>
                  <a:rPr lang="fr-FR" dirty="0">
                    <a:solidFill>
                      <a:srgbClr val="0000FF"/>
                    </a:solidFill>
                  </a:rPr>
                  <a:t> mode?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</a:t>
                </a:r>
                <a:r>
                  <a:rPr lang="fr-FR" sz="2000" dirty="0" err="1"/>
                  <a:t>overpotential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controlled</a:t>
                </a:r>
                <a:r>
                  <a:rPr lang="fr-FR" sz="2000" dirty="0"/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surface </a:t>
                </a:r>
                <a:r>
                  <a:rPr lang="fr-FR" sz="2000" dirty="0" err="1"/>
                  <a:t>energy</a:t>
                </a:r>
                <a:r>
                  <a:rPr lang="fr-FR" sz="2000" dirty="0"/>
                  <a:t> variation, </a:t>
                </a:r>
                <a:r>
                  <a:rPr lang="fr-FR" sz="2000" dirty="0" err="1"/>
                  <a:t>hence</a:t>
                </a:r>
                <a:r>
                  <a:rPr lang="fr-FR" sz="2000" dirty="0"/>
                  <a:t> the </a:t>
                </a:r>
                <a:r>
                  <a:rPr lang="fr-FR" sz="2000" dirty="0" err="1"/>
                  <a:t>adhesion</a:t>
                </a:r>
                <a:r>
                  <a:rPr lang="fr-FR" sz="2000" dirty="0"/>
                  <a:t> </a:t>
                </a:r>
                <a:r>
                  <a:rPr lang="fr-FR" sz="2000" dirty="0" err="1"/>
                  <a:t>energy</a:t>
                </a:r>
                <a:r>
                  <a:rPr lang="fr-FR" sz="2000" dirty="0"/>
                  <a:t> of the </a:t>
                </a:r>
                <a:r>
                  <a:rPr lang="fr-FR" sz="2000" dirty="0" err="1"/>
                  <a:t>deposit</a:t>
                </a:r>
                <a:r>
                  <a:rPr lang="fr-FR" sz="2000" dirty="0"/>
                  <a:t> on the </a:t>
                </a:r>
                <a:r>
                  <a:rPr lang="fr-FR" sz="2000" dirty="0" err="1"/>
                  <a:t>substrate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intrinsic</a:t>
                </a:r>
                <a:r>
                  <a:rPr lang="fr-FR" sz="2000" dirty="0"/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endParaRPr lang="fr-FR" sz="2000" dirty="0"/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 </a:t>
                </a:r>
                <a:r>
                  <a:rPr lang="fr-FR" dirty="0" err="1">
                    <a:solidFill>
                      <a:srgbClr val="0000FF"/>
                    </a:solidFill>
                  </a:rPr>
                  <a:t>number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density</a:t>
                </a:r>
                <a:r>
                  <a:rPr lang="fr-FR" dirty="0">
                    <a:solidFill>
                      <a:srgbClr val="0000FF"/>
                    </a:solidFill>
                  </a:rPr>
                  <a:t> of </a:t>
                </a:r>
                <a:r>
                  <a:rPr lang="fr-FR" dirty="0" err="1">
                    <a:solidFill>
                      <a:srgbClr val="0000FF"/>
                    </a:solidFill>
                  </a:rPr>
                  <a:t>available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nucleation</a:t>
                </a:r>
                <a:r>
                  <a:rPr lang="fr-FR" dirty="0">
                    <a:solidFill>
                      <a:srgbClr val="0000FF"/>
                    </a:solidFill>
                  </a:rPr>
                  <a:t> sites?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</a:t>
                </a:r>
                <a:r>
                  <a:rPr lang="fr-FR" sz="2000" dirty="0" err="1"/>
                  <a:t>number</a:t>
                </a:r>
                <a:r>
                  <a:rPr lang="fr-FR" sz="2000" dirty="0"/>
                  <a:t> </a:t>
                </a:r>
                <a:r>
                  <a:rPr lang="fr-FR" sz="2000" dirty="0" err="1"/>
                  <a:t>density</a:t>
                </a:r>
                <a:r>
                  <a:rPr lang="fr-FR" sz="2000" dirty="0"/>
                  <a:t> of surface </a:t>
                </a:r>
                <a:r>
                  <a:rPr lang="fr-FR" sz="2000" dirty="0" err="1"/>
                  <a:t>defects</a:t>
                </a:r>
                <a:r>
                  <a:rPr lang="fr-FR" sz="2000" dirty="0"/>
                  <a:t> of the </a:t>
                </a:r>
                <a:r>
                  <a:rPr lang="fr-FR" sz="2000" dirty="0" err="1"/>
                  <a:t>substrate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partially</a:t>
                </a:r>
                <a:r>
                  <a:rPr lang="fr-FR" sz="2000" dirty="0"/>
                  <a:t> </a:t>
                </a:r>
                <a:r>
                  <a:rPr lang="fr-FR" sz="2000" dirty="0" err="1"/>
                  <a:t>controlled</a:t>
                </a:r>
                <a:r>
                  <a:rPr lang="fr-FR" sz="2000" dirty="0"/>
                  <a:t>)</a:t>
                </a: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2000" dirty="0"/>
                  <a:t>The </a:t>
                </a:r>
                <a:r>
                  <a:rPr lang="fr-FR" sz="2000" dirty="0" err="1"/>
                  <a:t>overpotential</a:t>
                </a:r>
                <a:r>
                  <a:rPr lang="fr-FR" sz="2000" dirty="0"/>
                  <a:t> (</a:t>
                </a:r>
                <a:r>
                  <a:rPr lang="fr-FR" sz="2000" dirty="0" err="1"/>
                  <a:t>controlled</a:t>
                </a:r>
                <a:r>
                  <a:rPr lang="fr-FR" sz="2000" dirty="0"/>
                  <a:t>) </a:t>
                </a:r>
                <a:r>
                  <a:rPr lang="fr-FR" sz="2000" dirty="0" err="1"/>
                  <a:t>because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r-F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fr-FR" sz="2000" b="0" i="1" smtClean="0">
                            <a:latin typeface="Cambria Math" panose="02040503050406030204" pitchFamily="18" charset="0"/>
                          </a:rPr>
                          <m:t>𝑅𝑒𝑑</m:t>
                        </m:r>
                      </m:sub>
                      <m:sup>
                        <m:r>
                          <a:rPr lang="fr-FR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fr-FR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</m:oMath>
                </a14:m>
                <a:r>
                  <a:rPr lang="fr-FR" sz="2000" dirty="0"/>
                  <a:t> </a:t>
                </a:r>
                <a:r>
                  <a:rPr lang="fr-FR" sz="2000" dirty="0" err="1"/>
                  <a:t>adion</a:t>
                </a:r>
                <a:r>
                  <a:rPr lang="fr-FR" sz="2000" dirty="0"/>
                  <a:t> coordination</a:t>
                </a:r>
              </a:p>
              <a:p>
                <a:pPr lvl="2">
                  <a:spcAft>
                    <a:spcPts val="600"/>
                  </a:spcAft>
                </a:pPr>
                <a:r>
                  <a:rPr lang="fr-FR" sz="2000" dirty="0"/>
                  <a:t> </a:t>
                </a:r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>
                    <a:solidFill>
                      <a:srgbClr val="0000FF"/>
                    </a:solidFill>
                  </a:rPr>
                  <a:t>There </a:t>
                </a:r>
                <a:r>
                  <a:rPr lang="fr-FR" dirty="0" err="1">
                    <a:solidFill>
                      <a:srgbClr val="0000FF"/>
                    </a:solidFill>
                  </a:rPr>
                  <a:t>exists</a:t>
                </a:r>
                <a:r>
                  <a:rPr lang="fr-FR" dirty="0">
                    <a:solidFill>
                      <a:srgbClr val="0000FF"/>
                    </a:solidFill>
                  </a:rPr>
                  <a:t> a </a:t>
                </a:r>
                <a:r>
                  <a:rPr lang="fr-FR" dirty="0" err="1">
                    <a:solidFill>
                      <a:srgbClr val="0000FF"/>
                    </a:solidFill>
                  </a:rPr>
                  <a:t>special</a:t>
                </a:r>
                <a:r>
                  <a:rPr lang="fr-FR" dirty="0">
                    <a:solidFill>
                      <a:srgbClr val="0000FF"/>
                    </a:solidFill>
                  </a:rPr>
                  <a:t> case </a:t>
                </a:r>
                <a:r>
                  <a:rPr lang="fr-FR" dirty="0" err="1">
                    <a:solidFill>
                      <a:srgbClr val="0000FF"/>
                    </a:solidFill>
                  </a:rPr>
                  <a:t>named</a:t>
                </a:r>
                <a:r>
                  <a:rPr lang="fr-FR" dirty="0">
                    <a:solidFill>
                      <a:srgbClr val="0000FF"/>
                    </a:solidFill>
                  </a:rPr>
                  <a:t> « </a:t>
                </a:r>
                <a:r>
                  <a:rPr lang="fr-FR" dirty="0" err="1">
                    <a:solidFill>
                      <a:srgbClr val="0000FF"/>
                    </a:solidFill>
                  </a:rPr>
                  <a:t>underpotential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deposition</a:t>
                </a:r>
                <a:r>
                  <a:rPr lang="fr-FR" dirty="0">
                    <a:solidFill>
                      <a:srgbClr val="0000FF"/>
                    </a:solidFill>
                  </a:rPr>
                  <a:t> ». </a:t>
                </a:r>
                <a:r>
                  <a:rPr lang="fr-FR" dirty="0" err="1">
                    <a:solidFill>
                      <a:srgbClr val="0000FF"/>
                    </a:solidFill>
                  </a:rPr>
                  <a:t>Define</a:t>
                </a:r>
                <a:r>
                  <a:rPr lang="fr-FR" dirty="0">
                    <a:solidFill>
                      <a:srgbClr val="0000FF"/>
                    </a:solidFill>
                  </a:rPr>
                  <a:t> </a:t>
                </a:r>
                <a:r>
                  <a:rPr lang="fr-FR" dirty="0" err="1">
                    <a:solidFill>
                      <a:srgbClr val="0000FF"/>
                    </a:solidFill>
                  </a:rPr>
                  <a:t>it!</a:t>
                </a:r>
                <a:endParaRPr lang="fr-FR" dirty="0">
                  <a:solidFill>
                    <a:srgbClr val="0000FF"/>
                  </a:solidFill>
                </a:endParaRPr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1800" dirty="0"/>
                  <a:t>Strong </a:t>
                </a:r>
                <a:r>
                  <a:rPr lang="fr-FR" sz="1800" dirty="0" err="1"/>
                  <a:t>substrate</a:t>
                </a:r>
                <a:r>
                  <a:rPr lang="fr-FR" sz="1800" dirty="0"/>
                  <a:t>/</a:t>
                </a:r>
                <a:r>
                  <a:rPr lang="fr-FR" sz="1800" dirty="0" err="1"/>
                  <a:t>deposit</a:t>
                </a:r>
                <a:r>
                  <a:rPr lang="fr-FR" sz="1800" dirty="0"/>
                  <a:t> </a:t>
                </a:r>
                <a:r>
                  <a:rPr lang="fr-FR" sz="1800" dirty="0" err="1"/>
                  <a:t>affinity</a:t>
                </a:r>
                <a:r>
                  <a:rPr lang="fr-FR" sz="1800" dirty="0"/>
                  <a:t> </a:t>
                </a:r>
                <a:r>
                  <a:rPr lang="fr-FR" sz="1800" dirty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fr-FR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∆</m:t>
                    </m:r>
                    <m:r>
                      <a:rPr lang="fr-FR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𝜎</m:t>
                    </m:r>
                    <m:r>
                      <a:rPr lang="fr-FR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&lt;0 ⟺ </m:t>
                    </m:r>
                    <m:sSub>
                      <m:sSubPr>
                        <m:ctrlPr>
                          <a:rPr lang="fr-FR" sz="18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fr-FR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fr-FR" sz="18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𝐴𝑑</m:t>
                        </m:r>
                      </m:sub>
                    </m:sSub>
                    <m:r>
                      <a:rPr lang="fr-FR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&gt;</m:t>
                    </m:r>
                    <m:r>
                      <a:rPr lang="fr-FR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2</m:t>
                    </m:r>
                    <m:sSub>
                      <m:sSubPr>
                        <m:ctrlPr>
                          <a:rPr lang="fr-FR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fr-FR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𝜎</m:t>
                        </m:r>
                      </m:e>
                      <m:sub>
                        <m:r>
                          <a:rPr lang="fr-FR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𝑠</m:t>
                        </m:r>
                      </m:sub>
                    </m:sSub>
                  </m:oMath>
                </a14:m>
                <a:endParaRPr lang="fr-FR" sz="1800" dirty="0"/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sz="1800" dirty="0"/>
                  <a:t>Cations are </a:t>
                </a:r>
                <a:r>
                  <a:rPr lang="fr-FR" sz="1800" dirty="0" err="1"/>
                  <a:t>reduced</a:t>
                </a:r>
                <a:r>
                  <a:rPr lang="fr-FR" sz="1800" dirty="0"/>
                  <a:t> at </a:t>
                </a:r>
                <a14:m>
                  <m:oMath xmlns:m="http://schemas.openxmlformats.org/officeDocument/2006/math">
                    <m:r>
                      <a:rPr lang="fr-FR" sz="18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sz="1800" b="0" i="1" smtClean="0">
                        <a:latin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fr-FR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p>
                        <m:r>
                          <a:rPr lang="fr-FR" sz="1800" b="0" i="1" smtClean="0">
                            <a:latin typeface="Cambria Math" panose="02040503050406030204" pitchFamily="18" charset="0"/>
                          </a:rPr>
                          <m:t>𝑒𝑞</m:t>
                        </m:r>
                      </m:sup>
                    </m:sSup>
                  </m:oMath>
                </a14:m>
                <a:endParaRPr lang="fr-FR" sz="1800" dirty="0"/>
              </a:p>
              <a:p>
                <a:pPr marL="1200150" lvl="2" indent="-285750">
                  <a:spcAft>
                    <a:spcPts val="600"/>
                  </a:spcAft>
                  <a:buFontTx/>
                  <a:buChar char="-"/>
                </a:pPr>
                <a:r>
                  <a:rPr lang="fr-FR" dirty="0"/>
                  <a:t>Limited to 1-2 </a:t>
                </a:r>
                <a:r>
                  <a:rPr lang="fr-FR" dirty="0" err="1"/>
                  <a:t>monoatomic</a:t>
                </a:r>
                <a:r>
                  <a:rPr lang="fr-FR" dirty="0"/>
                  <a:t> </a:t>
                </a:r>
                <a:r>
                  <a:rPr lang="fr-FR" dirty="0" err="1"/>
                  <a:t>layers</a:t>
                </a:r>
                <a:endParaRPr lang="fr-FR" sz="1800" dirty="0"/>
              </a:p>
              <a:p>
                <a:pPr marL="742950" lvl="1" indent="-285750">
                  <a:spcAft>
                    <a:spcPts val="600"/>
                  </a:spcAft>
                  <a:buFontTx/>
                  <a:buChar char="-"/>
                </a:pPr>
                <a:endParaRPr lang="fr-CH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762000"/>
                <a:ext cx="8686800" cy="5770811"/>
              </a:xfrm>
              <a:prstGeom prst="rect">
                <a:avLst/>
              </a:prstGeom>
              <a:blipFill>
                <a:blip r:embed="rId3"/>
                <a:stretch>
                  <a:fillRect l="-772" t="-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0928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8</a:t>
            </a:fld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ECA778-B218-4DF1-8B9E-3DAC8E5AF962}"/>
              </a:ext>
            </a:extLst>
          </p:cNvPr>
          <p:cNvSpPr txBox="1"/>
          <p:nvPr/>
        </p:nvSpPr>
        <p:spPr>
          <a:xfrm>
            <a:off x="228601" y="762000"/>
            <a:ext cx="86868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 startAt="3"/>
            </a:pPr>
            <a:r>
              <a:rPr lang="fr-FR" sz="2000" dirty="0">
                <a:solidFill>
                  <a:srgbClr val="0000FF"/>
                </a:solidFill>
              </a:rPr>
              <a:t>The induction time </a:t>
            </a:r>
            <a:r>
              <a:rPr lang="fr-FR" sz="2000" dirty="0" err="1">
                <a:solidFill>
                  <a:srgbClr val="0000FF"/>
                </a:solidFill>
              </a:rPr>
              <a:t>is</a:t>
            </a:r>
            <a:r>
              <a:rPr lang="fr-FR" sz="2000" dirty="0">
                <a:solidFill>
                  <a:srgbClr val="0000FF"/>
                </a:solidFill>
              </a:rPr>
              <a:t> the formation of </a:t>
            </a:r>
            <a:r>
              <a:rPr lang="fr-FR" sz="2000" dirty="0" err="1">
                <a:solidFill>
                  <a:srgbClr val="0000FF"/>
                </a:solidFill>
              </a:rPr>
              <a:t>critical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their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growth</a:t>
            </a:r>
            <a:r>
              <a:rPr lang="fr-FR" sz="2000" dirty="0">
                <a:solidFill>
                  <a:srgbClr val="0000FF"/>
                </a:solidFill>
              </a:rPr>
              <a:t> as </a:t>
            </a:r>
            <a:r>
              <a:rPr lang="fr-FR" sz="2000" dirty="0" err="1">
                <a:solidFill>
                  <a:srgbClr val="0000FF"/>
                </a:solidFill>
              </a:rPr>
              <a:t>discrete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islands</a:t>
            </a:r>
            <a:r>
              <a:rPr lang="fr-FR" sz="2000" dirty="0">
                <a:solidFill>
                  <a:srgbClr val="0000FF"/>
                </a:solidFill>
              </a:rPr>
              <a:t> on the </a:t>
            </a:r>
            <a:r>
              <a:rPr lang="fr-FR" sz="2000" dirty="0" err="1">
                <a:solidFill>
                  <a:srgbClr val="0000FF"/>
                </a:solidFill>
              </a:rPr>
              <a:t>substrate</a:t>
            </a:r>
            <a:r>
              <a:rPr lang="fr-FR" sz="2000" dirty="0">
                <a:solidFill>
                  <a:srgbClr val="0000FF"/>
                </a:solidFill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fr-FR" dirty="0">
                <a:solidFill>
                  <a:srgbClr val="0000FF"/>
                </a:solidFill>
              </a:rPr>
              <a:t>3.1. Show </a:t>
            </a:r>
            <a:r>
              <a:rPr lang="fr-FR" dirty="0" err="1">
                <a:solidFill>
                  <a:srgbClr val="0000FF"/>
                </a:solidFill>
              </a:rPr>
              <a:t>that</a:t>
            </a:r>
            <a:r>
              <a:rPr lang="fr-FR" dirty="0">
                <a:solidFill>
                  <a:srgbClr val="0000FF"/>
                </a:solidFill>
              </a:rPr>
              <a:t> the </a:t>
            </a:r>
            <a:r>
              <a:rPr lang="fr-FR" dirty="0" err="1">
                <a:solidFill>
                  <a:srgbClr val="0000FF"/>
                </a:solidFill>
              </a:rPr>
              <a:t>current</a:t>
            </a: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err="1">
                <a:solidFill>
                  <a:srgbClr val="0000FF"/>
                </a:solidFill>
              </a:rPr>
              <a:t>that</a:t>
            </a:r>
            <a:r>
              <a:rPr lang="fr-FR" dirty="0">
                <a:solidFill>
                  <a:srgbClr val="0000FF"/>
                </a:solidFill>
              </a:rPr>
              <a:t> crosses a single </a:t>
            </a:r>
            <a:r>
              <a:rPr lang="fr-FR" dirty="0" err="1">
                <a:solidFill>
                  <a:srgbClr val="0000FF"/>
                </a:solidFill>
              </a:rPr>
              <a:t>hemispherical</a:t>
            </a:r>
            <a:r>
              <a:rPr lang="fr-FR" dirty="0">
                <a:solidFill>
                  <a:srgbClr val="0000FF"/>
                </a:solidFill>
              </a:rPr>
              <a:t> nucleus and a single </a:t>
            </a:r>
            <a:r>
              <a:rPr lang="fr-FR" dirty="0" err="1">
                <a:solidFill>
                  <a:srgbClr val="0000FF"/>
                </a:solidFill>
              </a:rPr>
              <a:t>cylindrical</a:t>
            </a:r>
            <a:r>
              <a:rPr lang="fr-FR" dirty="0">
                <a:solidFill>
                  <a:srgbClr val="0000FF"/>
                </a:solidFill>
              </a:rPr>
              <a:t> nucleus varies </a:t>
            </a:r>
            <a:r>
              <a:rPr lang="fr-FR" dirty="0" err="1">
                <a:solidFill>
                  <a:srgbClr val="0000FF"/>
                </a:solidFill>
              </a:rPr>
              <a:t>with</a:t>
            </a:r>
            <a:r>
              <a:rPr lang="fr-FR" dirty="0">
                <a:solidFill>
                  <a:srgbClr val="0000FF"/>
                </a:solidFill>
              </a:rPr>
              <a:t> t</a:t>
            </a:r>
            <a:r>
              <a:rPr lang="fr-FR" baseline="30000" dirty="0">
                <a:solidFill>
                  <a:srgbClr val="0000FF"/>
                </a:solidFill>
              </a:rPr>
              <a:t>2 </a:t>
            </a:r>
            <a:r>
              <a:rPr lang="fr-FR" dirty="0">
                <a:solidFill>
                  <a:srgbClr val="0000FF"/>
                </a:solidFill>
              </a:rPr>
              <a:t>and t, </a:t>
            </a:r>
            <a:r>
              <a:rPr lang="fr-FR" dirty="0" err="1">
                <a:solidFill>
                  <a:srgbClr val="0000FF"/>
                </a:solidFill>
              </a:rPr>
              <a:t>respectively</a:t>
            </a:r>
            <a:r>
              <a:rPr lang="fr-FR" dirty="0">
                <a:solidFill>
                  <a:srgbClr val="0000FF"/>
                </a:solidFill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CB6115-93B7-4970-BBB3-3342441F187B}"/>
                  </a:ext>
                </a:extLst>
              </p:cNvPr>
              <p:cNvSpPr txBox="1"/>
              <p:nvPr/>
            </p:nvSpPr>
            <p:spPr>
              <a:xfrm>
                <a:off x="304799" y="2277070"/>
                <a:ext cx="3505200" cy="815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3D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hemisphere</a:t>
                </a:r>
                <a:endParaRPr lang="fr-FR" b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endParaRPr lang="fr-FR" sz="11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𝐴𝑗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CB6115-93B7-4970-BBB3-3342441F18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" y="2277070"/>
                <a:ext cx="3505200" cy="815608"/>
              </a:xfrm>
              <a:prstGeom prst="rect">
                <a:avLst/>
              </a:prstGeom>
              <a:blipFill>
                <a:blip r:embed="rId3"/>
                <a:stretch>
                  <a:fillRect t="-5263" b="-6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C93097A-3A3C-4DAF-A859-2BD3AFD9A5C5}"/>
                  </a:ext>
                </a:extLst>
              </p:cNvPr>
              <p:cNvSpPr txBox="1"/>
              <p:nvPr/>
            </p:nvSpPr>
            <p:spPr>
              <a:xfrm>
                <a:off x="4648200" y="2277070"/>
                <a:ext cx="4038600" cy="815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2D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cylinder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(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only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lateral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growth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pPr algn="ctr"/>
                <a:endParaRPr lang="fr-FR" sz="11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𝐴𝑗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C93097A-3A3C-4DAF-A859-2BD3AFD9A5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277070"/>
                <a:ext cx="4038600" cy="815608"/>
              </a:xfrm>
              <a:prstGeom prst="rect">
                <a:avLst/>
              </a:prstGeom>
              <a:blipFill>
                <a:blip r:embed="rId4"/>
                <a:stretch>
                  <a:fillRect t="-5263" b="-6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0295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Exercise4: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Nucleation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growth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9</a:t>
            </a:fld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ECA778-B218-4DF1-8B9E-3DAC8E5AF962}"/>
              </a:ext>
            </a:extLst>
          </p:cNvPr>
          <p:cNvSpPr txBox="1"/>
          <p:nvPr/>
        </p:nvSpPr>
        <p:spPr>
          <a:xfrm>
            <a:off x="228601" y="762000"/>
            <a:ext cx="86868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 startAt="3"/>
            </a:pPr>
            <a:r>
              <a:rPr lang="fr-FR" sz="2000" dirty="0">
                <a:solidFill>
                  <a:srgbClr val="0000FF"/>
                </a:solidFill>
              </a:rPr>
              <a:t>The induction time </a:t>
            </a:r>
            <a:r>
              <a:rPr lang="fr-FR" sz="2000" dirty="0" err="1">
                <a:solidFill>
                  <a:srgbClr val="0000FF"/>
                </a:solidFill>
              </a:rPr>
              <a:t>is</a:t>
            </a:r>
            <a:r>
              <a:rPr lang="fr-FR" sz="2000" dirty="0">
                <a:solidFill>
                  <a:srgbClr val="0000FF"/>
                </a:solidFill>
              </a:rPr>
              <a:t> the formation of </a:t>
            </a:r>
            <a:r>
              <a:rPr lang="fr-FR" sz="2000" dirty="0" err="1">
                <a:solidFill>
                  <a:srgbClr val="0000FF"/>
                </a:solidFill>
              </a:rPr>
              <a:t>critical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nuclei</a:t>
            </a:r>
            <a:r>
              <a:rPr lang="fr-FR" sz="2000" dirty="0">
                <a:solidFill>
                  <a:srgbClr val="0000FF"/>
                </a:solidFill>
              </a:rPr>
              <a:t> and </a:t>
            </a:r>
            <a:r>
              <a:rPr lang="fr-FR" sz="2000" dirty="0" err="1">
                <a:solidFill>
                  <a:srgbClr val="0000FF"/>
                </a:solidFill>
              </a:rPr>
              <a:t>their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growth</a:t>
            </a:r>
            <a:r>
              <a:rPr lang="fr-FR" sz="2000" dirty="0">
                <a:solidFill>
                  <a:srgbClr val="0000FF"/>
                </a:solidFill>
              </a:rPr>
              <a:t> as </a:t>
            </a:r>
            <a:r>
              <a:rPr lang="fr-FR" sz="2000" dirty="0" err="1">
                <a:solidFill>
                  <a:srgbClr val="0000FF"/>
                </a:solidFill>
              </a:rPr>
              <a:t>discrete</a:t>
            </a:r>
            <a:r>
              <a:rPr lang="fr-FR" sz="2000" dirty="0">
                <a:solidFill>
                  <a:srgbClr val="0000FF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islands</a:t>
            </a:r>
            <a:r>
              <a:rPr lang="fr-FR" sz="2000" dirty="0">
                <a:solidFill>
                  <a:srgbClr val="0000FF"/>
                </a:solidFill>
              </a:rPr>
              <a:t> on the </a:t>
            </a:r>
            <a:r>
              <a:rPr lang="fr-FR" sz="2000" dirty="0" err="1">
                <a:solidFill>
                  <a:srgbClr val="0000FF"/>
                </a:solidFill>
              </a:rPr>
              <a:t>substrate</a:t>
            </a:r>
            <a:r>
              <a:rPr lang="fr-FR" sz="2000" dirty="0">
                <a:solidFill>
                  <a:srgbClr val="0000FF"/>
                </a:solidFill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fr-FR" dirty="0">
                <a:solidFill>
                  <a:srgbClr val="0000FF"/>
                </a:solidFill>
              </a:rPr>
              <a:t>3.1. Show </a:t>
            </a:r>
            <a:r>
              <a:rPr lang="fr-FR" dirty="0" err="1">
                <a:solidFill>
                  <a:srgbClr val="0000FF"/>
                </a:solidFill>
              </a:rPr>
              <a:t>that</a:t>
            </a:r>
            <a:r>
              <a:rPr lang="fr-FR" dirty="0">
                <a:solidFill>
                  <a:srgbClr val="0000FF"/>
                </a:solidFill>
              </a:rPr>
              <a:t> the </a:t>
            </a:r>
            <a:r>
              <a:rPr lang="fr-FR" dirty="0" err="1">
                <a:solidFill>
                  <a:srgbClr val="0000FF"/>
                </a:solidFill>
              </a:rPr>
              <a:t>current</a:t>
            </a:r>
            <a:r>
              <a:rPr lang="fr-FR" dirty="0">
                <a:solidFill>
                  <a:srgbClr val="0000FF"/>
                </a:solidFill>
              </a:rPr>
              <a:t> </a:t>
            </a:r>
            <a:r>
              <a:rPr lang="fr-FR" dirty="0" err="1">
                <a:solidFill>
                  <a:srgbClr val="0000FF"/>
                </a:solidFill>
              </a:rPr>
              <a:t>that</a:t>
            </a:r>
            <a:r>
              <a:rPr lang="fr-FR" dirty="0">
                <a:solidFill>
                  <a:srgbClr val="0000FF"/>
                </a:solidFill>
              </a:rPr>
              <a:t> crosses a single </a:t>
            </a:r>
            <a:r>
              <a:rPr lang="fr-FR" dirty="0" err="1">
                <a:solidFill>
                  <a:srgbClr val="0000FF"/>
                </a:solidFill>
              </a:rPr>
              <a:t>hemispherical</a:t>
            </a:r>
            <a:r>
              <a:rPr lang="fr-FR" dirty="0">
                <a:solidFill>
                  <a:srgbClr val="0000FF"/>
                </a:solidFill>
              </a:rPr>
              <a:t> nucleus and a single </a:t>
            </a:r>
            <a:r>
              <a:rPr lang="fr-FR" dirty="0" err="1">
                <a:solidFill>
                  <a:srgbClr val="0000FF"/>
                </a:solidFill>
              </a:rPr>
              <a:t>cylindrical</a:t>
            </a:r>
            <a:r>
              <a:rPr lang="fr-FR" dirty="0">
                <a:solidFill>
                  <a:srgbClr val="0000FF"/>
                </a:solidFill>
              </a:rPr>
              <a:t> nucleus varies </a:t>
            </a:r>
            <a:r>
              <a:rPr lang="fr-FR" dirty="0" err="1">
                <a:solidFill>
                  <a:srgbClr val="0000FF"/>
                </a:solidFill>
              </a:rPr>
              <a:t>with</a:t>
            </a:r>
            <a:r>
              <a:rPr lang="fr-FR" dirty="0">
                <a:solidFill>
                  <a:srgbClr val="0000FF"/>
                </a:solidFill>
              </a:rPr>
              <a:t> t</a:t>
            </a:r>
            <a:r>
              <a:rPr lang="fr-FR" baseline="30000" dirty="0">
                <a:solidFill>
                  <a:srgbClr val="0000FF"/>
                </a:solidFill>
              </a:rPr>
              <a:t>2 </a:t>
            </a:r>
            <a:r>
              <a:rPr lang="fr-FR" dirty="0">
                <a:solidFill>
                  <a:srgbClr val="0000FF"/>
                </a:solidFill>
              </a:rPr>
              <a:t>and t, </a:t>
            </a:r>
            <a:r>
              <a:rPr lang="fr-FR" dirty="0" err="1">
                <a:solidFill>
                  <a:srgbClr val="0000FF"/>
                </a:solidFill>
              </a:rPr>
              <a:t>respectively</a:t>
            </a:r>
            <a:r>
              <a:rPr lang="fr-FR" dirty="0">
                <a:solidFill>
                  <a:srgbClr val="0000FF"/>
                </a:solidFill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CE0605-CCCB-46F4-A03B-FE670216575A}"/>
                  </a:ext>
                </a:extLst>
              </p:cNvPr>
              <p:cNvSpPr txBox="1"/>
              <p:nvPr/>
            </p:nvSpPr>
            <p:spPr>
              <a:xfrm>
                <a:off x="228600" y="3287645"/>
                <a:ext cx="8686800" cy="19701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The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growth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rate normal to a surface can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be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found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through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the Faraday </a:t>
                </a:r>
                <a:r>
                  <a:rPr lang="fr-FR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law</a:t>
                </a:r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</a:t>
                </a:r>
              </a:p>
              <a:p>
                <a:pPr algn="ctr"/>
                <a:endParaRPr lang="fr-FR" sz="11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𝑧𝑛𝐹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  ⇒  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num>
                            <m:den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𝑧𝐹</m:t>
                              </m:r>
                            </m:den>
                          </m:f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𝑧𝐹</m:t>
                          </m:r>
                        </m:den>
                      </m:f>
                      <m:nary>
                        <m:nary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US" dirty="0"/>
              </a:p>
              <a:p>
                <a:pPr algn="ctr"/>
                <a:endParaRPr lang="en-US" sz="1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  <m:d>
                            <m:d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𝑧𝐹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CE0605-CCCB-46F4-A03B-FE67021657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287645"/>
                <a:ext cx="8686800" cy="1970155"/>
              </a:xfrm>
              <a:prstGeom prst="rect">
                <a:avLst/>
              </a:prstGeom>
              <a:blipFill>
                <a:blip r:embed="rId3"/>
                <a:stretch>
                  <a:fillRect t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CB6115-93B7-4970-BBB3-3342441F187B}"/>
                  </a:ext>
                </a:extLst>
              </p:cNvPr>
              <p:cNvSpPr txBox="1"/>
              <p:nvPr/>
            </p:nvSpPr>
            <p:spPr>
              <a:xfrm>
                <a:off x="304799" y="2277070"/>
                <a:ext cx="3505200" cy="815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3D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hemisphere</a:t>
                </a:r>
                <a:endParaRPr lang="fr-FR" b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endParaRPr lang="fr-FR" sz="11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𝐴𝑗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8CB6115-93B7-4970-BBB3-3342441F18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" y="2277070"/>
                <a:ext cx="3505200" cy="815608"/>
              </a:xfrm>
              <a:prstGeom prst="rect">
                <a:avLst/>
              </a:prstGeom>
              <a:blipFill>
                <a:blip r:embed="rId4"/>
                <a:stretch>
                  <a:fillRect t="-5263" b="-6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C93097A-3A3C-4DAF-A859-2BD3AFD9A5C5}"/>
                  </a:ext>
                </a:extLst>
              </p:cNvPr>
              <p:cNvSpPr txBox="1"/>
              <p:nvPr/>
            </p:nvSpPr>
            <p:spPr>
              <a:xfrm>
                <a:off x="4648200" y="2277070"/>
                <a:ext cx="4038600" cy="815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Perfect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2D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cylinder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(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only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lateral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fr-FR" b="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growth</a:t>
                </a:r>
                <a:r>
                  <a:rPr lang="fr-FR" b="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pPr algn="ctr"/>
                <a:endParaRPr lang="fr-FR" sz="11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𝐴𝑗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C93097A-3A3C-4DAF-A859-2BD3AFD9A5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277070"/>
                <a:ext cx="4038600" cy="815608"/>
              </a:xfrm>
              <a:prstGeom prst="rect">
                <a:avLst/>
              </a:prstGeom>
              <a:blipFill>
                <a:blip r:embed="rId5"/>
                <a:stretch>
                  <a:fillRect t="-5263" b="-6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3201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22810</TotalTime>
  <Words>2061</Words>
  <Application>Microsoft Office PowerPoint</Application>
  <PresentationFormat>On-screen Show (4:3)</PresentationFormat>
  <Paragraphs>284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Segoe UI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Pulse Deposition</dc:title>
  <dc:creator>phl128</dc:creator>
  <cp:lastModifiedBy>Cédric Frantz</cp:lastModifiedBy>
  <cp:revision>179</cp:revision>
  <dcterms:created xsi:type="dcterms:W3CDTF">2021-11-03T14:11:39Z</dcterms:created>
  <dcterms:modified xsi:type="dcterms:W3CDTF">2024-11-28T08:59:01Z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2019-10-30T00:00:00Z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2021-11-03T00:00:00Z</vt:filetime>
  </property>
</Properties>
</file>